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375" r:id="rId12"/>
    <p:sldId id="445" r:id="rId13"/>
    <p:sldId id="376" r:id="rId14"/>
    <p:sldId id="377" r:id="rId15"/>
    <p:sldId id="378" r:id="rId16"/>
    <p:sldId id="437" r:id="rId17"/>
    <p:sldId id="380" r:id="rId18"/>
    <p:sldId id="381" r:id="rId19"/>
    <p:sldId id="431" r:id="rId20"/>
    <p:sldId id="440" r:id="rId21"/>
    <p:sldId id="438" r:id="rId22"/>
    <p:sldId id="382" r:id="rId23"/>
    <p:sldId id="383" r:id="rId24"/>
    <p:sldId id="384" r:id="rId25"/>
    <p:sldId id="46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496" autoAdjust="0"/>
  </p:normalViewPr>
  <p:slideViewPr>
    <p:cSldViewPr>
      <p:cViewPr>
        <p:scale>
          <a:sx n="100" d="100"/>
          <a:sy n="100" d="100"/>
        </p:scale>
        <p:origin x="-163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eddie.huang\Data\Promise%20System\VESS\VessRAID\Test%20Report\Performance\VR2K\VessR2600_DVT_Performance_mas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eddie.huang\Data\Promise%20System\VESS\VessRAID\Test%20Report\Performance\VR2K\VessR2600_DVT_Performance_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08154506437768"/>
          <c:y val="0.0641400329981793"/>
          <c:w val="0.914163090128755"/>
          <c:h val="0.82507406084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Graphic!$B$34</c:f>
              <c:strCache>
                <c:ptCount val="1"/>
                <c:pt idx="0">
                  <c:v>R10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CC00" mc:Ignorable="a14" a14:legacySpreadsheetColorIndex="50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99CC00" mc:Ignorable="a14" a14:legacySpreadsheetColorIndex="5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Graphic!$C$33:$D$33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Graphic!$C$34:$D$34</c:f>
              <c:numCache>
                <c:formatCode>0.00_ </c:formatCode>
                <c:ptCount val="2"/>
                <c:pt idx="0">
                  <c:v>902.858433</c:v>
                </c:pt>
                <c:pt idx="1">
                  <c:v>936.9879649999997</c:v>
                </c:pt>
              </c:numCache>
            </c:numRef>
          </c:val>
        </c:ser>
        <c:ser>
          <c:idx val="1"/>
          <c:order val="1"/>
          <c:tx>
            <c:strRef>
              <c:f>Graphic!$B$35</c:f>
              <c:strCache>
                <c:ptCount val="1"/>
                <c:pt idx="0">
                  <c:v>R5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Graphic!$C$33:$D$33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Graphic!$C$35:$D$35</c:f>
              <c:numCache>
                <c:formatCode>0.00_ </c:formatCode>
                <c:ptCount val="2"/>
                <c:pt idx="0">
                  <c:v>903.76174</c:v>
                </c:pt>
                <c:pt idx="1">
                  <c:v>942.1378289999997</c:v>
                </c:pt>
              </c:numCache>
            </c:numRef>
          </c:val>
        </c:ser>
        <c:ser>
          <c:idx val="2"/>
          <c:order val="2"/>
          <c:tx>
            <c:strRef>
              <c:f>Graphic!$B$36</c:f>
              <c:strCache>
                <c:ptCount val="1"/>
                <c:pt idx="0">
                  <c:v>R6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00FF" mc:Ignorable="a14" a14:legacySpreadsheetColorIndex="12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Graphic!$C$33:$D$33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Graphic!$C$36:$D$36</c:f>
              <c:numCache>
                <c:formatCode>0.00_ </c:formatCode>
                <c:ptCount val="2"/>
                <c:pt idx="0">
                  <c:v>903.084476</c:v>
                </c:pt>
                <c:pt idx="1">
                  <c:v>940.9665179999993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0755176"/>
        <c:axId val="1808191128"/>
      </c:barChart>
      <c:catAx>
        <c:axId val="-21007551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808191128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1808191128"/>
        <c:scaling>
          <c:orientation val="minMax"/>
          <c:max val="1200.0"/>
          <c:min val="600.0"/>
        </c:scaling>
        <c:delete val="0"/>
        <c:axPos val="l"/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-2100755176"/>
        <c:crosses val="autoZero"/>
        <c:crossBetween val="between"/>
        <c:majorUnit val="200.0"/>
        <c:minorUnit val="10.0"/>
      </c:valAx>
      <c:spPr>
        <a:pattFill prst="pct20">
          <a:fgClr>
            <a:srgbClr xmlns:mc="http://schemas.openxmlformats.org/markup-compatibility/2006" xmlns:a14="http://schemas.microsoft.com/office/drawing/2010/main" val="99CC00" mc:Ignorable="a14" a14:legacySpreadsheetColorIndex="50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6025275922142"/>
          <c:y val="0.107683898172732"/>
          <c:w val="0.268315727888574"/>
          <c:h val="0.24400442923010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08154506437768"/>
          <c:y val="0.0641400329981793"/>
          <c:w val="0.914163090128755"/>
          <c:h val="0.82507406084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Graphic!$B$34</c:f>
              <c:strCache>
                <c:ptCount val="1"/>
                <c:pt idx="0">
                  <c:v>R10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CC00" mc:Ignorable="a14" a14:legacySpreadsheetColorIndex="50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99CC00" mc:Ignorable="a14" a14:legacySpreadsheetColorIndex="5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Graphic!$E$33:$F$33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Graphic!$E$34:$F$34</c:f>
              <c:numCache>
                <c:formatCode>0.00_ </c:formatCode>
                <c:ptCount val="2"/>
                <c:pt idx="0">
                  <c:v>2142.343817</c:v>
                </c:pt>
                <c:pt idx="1">
                  <c:v>1499.028686</c:v>
                </c:pt>
              </c:numCache>
            </c:numRef>
          </c:val>
        </c:ser>
        <c:ser>
          <c:idx val="1"/>
          <c:order val="1"/>
          <c:tx>
            <c:strRef>
              <c:f>Graphic!$B$35</c:f>
              <c:strCache>
                <c:ptCount val="1"/>
                <c:pt idx="0">
                  <c:v>R5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Graphic!$E$33:$F$33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Graphic!$E$35:$F$35</c:f>
              <c:numCache>
                <c:formatCode>0.00_ </c:formatCode>
                <c:ptCount val="2"/>
                <c:pt idx="0">
                  <c:v>2970.315566</c:v>
                </c:pt>
                <c:pt idx="1">
                  <c:v>2062.59986</c:v>
                </c:pt>
              </c:numCache>
            </c:numRef>
          </c:val>
        </c:ser>
        <c:ser>
          <c:idx val="2"/>
          <c:order val="2"/>
          <c:tx>
            <c:strRef>
              <c:f>Graphic!$B$36</c:f>
              <c:strCache>
                <c:ptCount val="1"/>
                <c:pt idx="0">
                  <c:v>R6 Functional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00FF" mc:Ignorable="a14" a14:legacySpreadsheetColorIndex="12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Graphic!$E$33:$F$33</c:f>
              <c:strCache>
                <c:ptCount val="2"/>
                <c:pt idx="0">
                  <c:v>Reads</c:v>
                </c:pt>
                <c:pt idx="1">
                  <c:v>Writes</c:v>
                </c:pt>
              </c:strCache>
            </c:strRef>
          </c:cat>
          <c:val>
            <c:numRef>
              <c:f>Graphic!$E$36:$F$36</c:f>
              <c:numCache>
                <c:formatCode>0.00_ </c:formatCode>
                <c:ptCount val="2"/>
                <c:pt idx="0">
                  <c:v>2860.218949999999</c:v>
                </c:pt>
                <c:pt idx="1">
                  <c:v>1840.400587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2075656"/>
        <c:axId val="2109270120"/>
      </c:barChart>
      <c:catAx>
        <c:axId val="-21220756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2109270120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2109270120"/>
        <c:scaling>
          <c:orientation val="minMax"/>
          <c:max val="3200.0"/>
          <c:min val="1200.0"/>
        </c:scaling>
        <c:delete val="0"/>
        <c:axPos val="l"/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-2122075656"/>
        <c:crosses val="autoZero"/>
        <c:crossBetween val="between"/>
        <c:majorUnit val="500.0"/>
        <c:minorUnit val="10.0"/>
      </c:valAx>
      <c:spPr>
        <a:pattFill prst="pct20">
          <a:fgClr>
            <a:srgbClr xmlns:mc="http://schemas.openxmlformats.org/markup-compatibility/2006" xmlns:a14="http://schemas.microsoft.com/office/drawing/2010/main" val="99CC00" mc:Ignorable="a14" a14:legacySpreadsheetColorIndex="50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6025275922142"/>
          <c:y val="0.107683898172732"/>
          <c:w val="0.268315727888574"/>
          <c:h val="0.24400442923010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CN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pPr/>
              <a:t>15/11/11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18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pPr/>
              <a:t>15/11/11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97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1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 A stepwise process is taken to walk down the different levels of power stages.</a:t>
            </a:r>
            <a:endParaRPr lang="en-US" baseline="0" dirty="0" smtClean="0">
              <a:latin typeface="Arial" pitchFamily="-111" charset="0"/>
              <a:ea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latin typeface="Arial" pitchFamily="-111" charset="0"/>
                <a:ea typeface="ＭＳ Ｐゴシック" pitchFamily="-111" charset="-128"/>
              </a:rPr>
              <a:t> These steps are user configurable and can be skipped entirely if the user decides to do so.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latin typeface="Arial" pitchFamily="-111" charset="0"/>
                <a:ea typeface="ＭＳ Ｐゴシック" pitchFamily="-111" charset="-128"/>
              </a:rPr>
              <a:t> These idle time needed to trigger each power level is based on a system-wide setting, however, it can be disabled on an array basis.</a:t>
            </a:r>
            <a:endParaRPr lang="en-US" dirty="0" smtClean="0">
              <a:latin typeface="Arial" pitchFamily="-111" charset="0"/>
              <a:ea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-111" charset="0"/>
              <a:ea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</a:rPr>
              <a:t>Power savings</a:t>
            </a:r>
            <a:r>
              <a:rPr lang="en-US" baseline="0" dirty="0" smtClean="0">
                <a:latin typeface="Arial" pitchFamily="-111" charset="0"/>
                <a:ea typeface="ＭＳ Ｐゴシック" pitchFamily="-111" charset="-128"/>
              </a:rPr>
              <a:t> are approximate and are the estimated savings from the Active state.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pitchFamily="-111" charset="0"/>
              <a:ea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 smtClean="0">
              <a:latin typeface="Arial" pitchFamily="-111" charset="0"/>
              <a:ea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05D7-F204-A54D-8952-ECAE69FE33EB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837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433388"/>
            <a:ext cx="5164137" cy="3871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4440238"/>
            <a:ext cx="571817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06" tIns="46103" rIns="92206" bIns="46103" numCol="1" anchor="t" anchorCtr="0" compatLnSpc="1">
            <a:prstTxWarp prst="textNoShape">
              <a:avLst/>
            </a:prstTxWarp>
          </a:bodyPr>
          <a:lstStyle/>
          <a:p>
            <a:endParaRPr lang="en-AU" altLang="zh-CN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04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7027" y="4344357"/>
            <a:ext cx="5483946" cy="4113169"/>
          </a:xfrm>
          <a:noFill/>
          <a:ln/>
        </p:spPr>
        <p:txBody>
          <a:bodyPr lIns="86480" tIns="43240" rIns="86480" bIns="43240"/>
          <a:lstStyle/>
          <a:p>
            <a:r>
              <a:rPr lang="en-US" altLang="zh-TW" smtClean="0"/>
              <a:t>WebPAMPROe</a:t>
            </a:r>
          </a:p>
          <a:p>
            <a:endParaRPr lang="en-US" altLang="zh-TW" smtClean="0"/>
          </a:p>
          <a:p>
            <a:r>
              <a:rPr lang="en-US" altLang="zh-TW" smtClean="0"/>
              <a:t>* Graphical Performance monitoring feature</a:t>
            </a:r>
          </a:p>
          <a:p>
            <a:r>
              <a:rPr lang="en-US" altLang="zh-TW" smtClean="0"/>
              <a:t>* Supported by all major browsers – Internet Explore, Firefox, Safari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0" tIns="43240" rIns="86480" bIns="43240" anchor="b"/>
          <a:lstStyle/>
          <a:p>
            <a:pPr algn="r" defTabSz="864599"/>
            <a:fld id="{38ED4A26-4AE3-4B17-B7C9-746232C76E52}" type="slidenum">
              <a:rPr lang="en-US" altLang="zh-TW" sz="1200"/>
              <a:pPr algn="r" defTabSz="864599"/>
              <a:t>22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41009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687027" y="4344358"/>
            <a:ext cx="5485480" cy="4116005"/>
          </a:xfrm>
          <a:noFill/>
          <a:ln/>
        </p:spPr>
        <p:txBody>
          <a:bodyPr lIns="91707" tIns="45853" rIns="91707" bIns="45853"/>
          <a:lstStyle/>
          <a:p>
            <a:r>
              <a:rPr lang="en-US" altLang="zh-TW" sz="1600" dirty="0" smtClean="0"/>
              <a:t>Dashboard view allows for a bird’s eye view of the subsystem and quickly indicates health of subsystem w/o having to view multiple pages.</a:t>
            </a:r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463" y="8683041"/>
            <a:ext cx="2972004" cy="4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21" tIns="48960" rIns="97921" bIns="48960"/>
          <a:lstStyle/>
          <a:p>
            <a:pPr algn="ctr" defTabSz="905630">
              <a:spcBef>
                <a:spcPct val="50000"/>
              </a:spcBef>
              <a:defRPr/>
            </a:pPr>
            <a:fld id="{A55572A1-83C1-4A73-B326-DD02B4F52D0C}" type="slidenum">
              <a:rPr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MS PGothic" pitchFamily="34" charset="-128"/>
              </a:rPr>
              <a:pPr algn="ctr" defTabSz="905630">
                <a:spcBef>
                  <a:spcPct val="50000"/>
                </a:spcBef>
                <a:defRPr/>
              </a:pPr>
              <a:t>23</a:t>
            </a:fld>
            <a:endParaRPr lang="en-US" altLang="zh-TW" sz="2400" dirty="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898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7027" y="4344357"/>
            <a:ext cx="5483946" cy="4113169"/>
          </a:xfrm>
          <a:noFill/>
          <a:ln/>
        </p:spPr>
        <p:txBody>
          <a:bodyPr lIns="86480" tIns="43240" rIns="86480" bIns="43240"/>
          <a:lstStyle/>
          <a:p>
            <a:endParaRPr lang="en-US" altLang="zh-TW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0" tIns="43240" rIns="86480" bIns="43240" anchor="b"/>
          <a:lstStyle/>
          <a:p>
            <a:pPr algn="r" defTabSz="863134"/>
            <a:fld id="{2D53B8D2-BBD6-411D-9C82-10577F452F32}" type="slidenum">
              <a:rPr lang="en-US" altLang="zh-TW" sz="1200"/>
              <a:pPr algn="r" defTabSz="863134"/>
              <a:t>24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414289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844675"/>
            <a:ext cx="7344171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774790"/>
            <a:ext cx="2016448" cy="1297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r>
              <a:rPr lang="en-US" altLang="zh-CN" dirty="0" smtClean="0"/>
              <a:t>2011/4/1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2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52" y="240130"/>
            <a:ext cx="1438184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8520880" y="317814"/>
            <a:ext cx="38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3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69081" y="1268983"/>
            <a:ext cx="8207375" cy="5256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 单击此处编辑目录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596" y="35716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Agenda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5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636912"/>
            <a:ext cx="7272807" cy="8309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单击此处编辑节标题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8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9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76851" y="2708920"/>
            <a:ext cx="3190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1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2484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8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6CD6-984F-47A9-9CE7-B5EF13E78454}" type="datetimeFigureOut">
              <a:rPr lang="zh-TW" altLang="en-US"/>
              <a:pPr>
                <a:defRPr/>
              </a:pPr>
              <a:t>15/11/11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33B9-7AC2-4A91-9DF0-E16E52E33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0" y="528638"/>
            <a:ext cx="8118475" cy="6889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62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62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251061" y="4676810"/>
            <a:ext cx="8652986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532419" y="4800240"/>
            <a:ext cx="4757871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3403641" y="2547267"/>
            <a:ext cx="2497694" cy="193886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238812" y="137248"/>
            <a:ext cx="2822683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6103524" y="2393415"/>
            <a:ext cx="281277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251059" y="2406782"/>
            <a:ext cx="2810435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3177948" y="150738"/>
            <a:ext cx="2799196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2285229" y="5866038"/>
            <a:ext cx="184375" cy="276872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9171" y="3914439"/>
            <a:ext cx="1876750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6093612" y="143989"/>
            <a:ext cx="2822683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0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4" r:id="rId5"/>
    <p:sldLayoutId id="2147483658" r:id="rId6"/>
    <p:sldLayoutId id="2147483660" r:id="rId7"/>
    <p:sldLayoutId id="2147483661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eg"/><Relationship Id="rId5" Type="http://schemas.openxmlformats.org/officeDocument/2006/relationships/image" Target="../media/image26.png"/><Relationship Id="rId6" Type="http://schemas.openxmlformats.org/officeDocument/2006/relationships/image" Target="../media/image3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___1.xls"/><Relationship Id="rId4" Type="http://schemas.openxmlformats.org/officeDocument/2006/relationships/image" Target="../media/image38.emf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eg"/><Relationship Id="rId14" Type="http://schemas.openxmlformats.org/officeDocument/2006/relationships/image" Target="../media/image53.jpeg"/><Relationship Id="rId15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23528" y="2060848"/>
            <a:ext cx="9721080" cy="830997"/>
          </a:xfrm>
        </p:spPr>
        <p:txBody>
          <a:bodyPr/>
          <a:lstStyle/>
          <a:p>
            <a:r>
              <a:rPr lang="en-US" altLang="zh-CN" sz="4000" dirty="0" err="1" smtClean="0"/>
              <a:t>Sugon</a:t>
            </a:r>
            <a:r>
              <a:rPr lang="en-US" altLang="zh-CN" sz="4000" dirty="0" smtClean="0"/>
              <a:t> Disk System DS600-G20 </a:t>
            </a:r>
            <a:r>
              <a:rPr lang="en-US" altLang="zh-CN" sz="4000" dirty="0" smtClean="0">
                <a:ea typeface="宋体" panose="02010600030101010101" pitchFamily="2" charset="-122"/>
              </a:rPr>
              <a:t>Overview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073744" y="3861048"/>
            <a:ext cx="4070256" cy="1297284"/>
          </a:xfrm>
        </p:spPr>
        <p:txBody>
          <a:bodyPr/>
          <a:lstStyle/>
          <a:p>
            <a:r>
              <a:rPr lang="en-US" altLang="zh-CN" dirty="0" smtClean="0"/>
              <a:t>Storage Product Department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2"/>
          <p:cNvGrpSpPr>
            <a:grpSpLocks/>
          </p:cNvGrpSpPr>
          <p:nvPr/>
        </p:nvGrpSpPr>
        <p:grpSpPr bwMode="auto">
          <a:xfrm>
            <a:off x="481013" y="1798638"/>
            <a:ext cx="7835900" cy="276225"/>
            <a:chOff x="303" y="1133"/>
            <a:chExt cx="4936" cy="174"/>
          </a:xfrm>
        </p:grpSpPr>
        <p:sp>
          <p:nvSpPr>
            <p:cNvPr id="3" name="Text Box 19"/>
            <p:cNvSpPr txBox="1">
              <a:spLocks noChangeArrowheads="1"/>
            </p:cNvSpPr>
            <p:nvPr/>
          </p:nvSpPr>
          <p:spPr bwMode="auto">
            <a:xfrm>
              <a:off x="303" y="1133"/>
              <a:ext cx="600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LAN/WAN</a:t>
              </a:r>
            </a:p>
          </p:txBody>
        </p:sp>
        <p:sp>
          <p:nvSpPr>
            <p:cNvPr id="4" name="Line 37"/>
            <p:cNvSpPr>
              <a:spLocks noChangeShapeType="1"/>
            </p:cNvSpPr>
            <p:nvPr/>
          </p:nvSpPr>
          <p:spPr bwMode="auto">
            <a:xfrm flipH="1">
              <a:off x="386" y="1298"/>
              <a:ext cx="485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341"/>
          <p:cNvGrpSpPr>
            <a:grpSpLocks/>
          </p:cNvGrpSpPr>
          <p:nvPr/>
        </p:nvGrpSpPr>
        <p:grpSpPr bwMode="auto">
          <a:xfrm>
            <a:off x="2074863" y="3108325"/>
            <a:ext cx="1943100" cy="419100"/>
            <a:chOff x="1307" y="1958"/>
            <a:chExt cx="1224" cy="264"/>
          </a:xfrm>
        </p:grpSpPr>
        <p:pic>
          <p:nvPicPr>
            <p:cNvPr id="6" name="Picture 67" descr="ical_diagram200802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0" y="2095"/>
              <a:ext cx="115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8"/>
            <p:cNvSpPr txBox="1">
              <a:spLocks noChangeArrowheads="1"/>
            </p:cNvSpPr>
            <p:nvPr/>
          </p:nvSpPr>
          <p:spPr bwMode="auto">
            <a:xfrm>
              <a:off x="1307" y="1958"/>
              <a:ext cx="561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FC Switch</a:t>
              </a:r>
            </a:p>
          </p:txBody>
        </p:sp>
      </p:grpSp>
      <p:grpSp>
        <p:nvGrpSpPr>
          <p:cNvPr id="8" name="Group 340"/>
          <p:cNvGrpSpPr>
            <a:grpSpLocks/>
          </p:cNvGrpSpPr>
          <p:nvPr/>
        </p:nvGrpSpPr>
        <p:grpSpPr bwMode="auto">
          <a:xfrm>
            <a:off x="4440238" y="3094038"/>
            <a:ext cx="1649412" cy="439737"/>
            <a:chOff x="2797" y="1949"/>
            <a:chExt cx="1039" cy="277"/>
          </a:xfrm>
        </p:grpSpPr>
        <p:pic>
          <p:nvPicPr>
            <p:cNvPr id="9" name="Picture 201" descr="switc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7" y="2084"/>
              <a:ext cx="95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02"/>
            <p:cNvSpPr txBox="1">
              <a:spLocks noChangeArrowheads="1"/>
            </p:cNvSpPr>
            <p:nvPr/>
          </p:nvSpPr>
          <p:spPr bwMode="auto">
            <a:xfrm>
              <a:off x="2797" y="1949"/>
              <a:ext cx="632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GbE Switch</a:t>
              </a:r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3042748" y="3527425"/>
            <a:ext cx="1159241" cy="549275"/>
            <a:chOff x="1836" y="1979"/>
            <a:chExt cx="863" cy="408"/>
          </a:xfrm>
        </p:grpSpPr>
        <p:sp>
          <p:nvSpPr>
            <p:cNvPr id="12" name="Line 218"/>
            <p:cNvSpPr>
              <a:spLocks noChangeShapeType="1"/>
            </p:cNvSpPr>
            <p:nvPr/>
          </p:nvSpPr>
          <p:spPr bwMode="auto">
            <a:xfrm flipH="1" flipV="1">
              <a:off x="1837" y="1979"/>
              <a:ext cx="0" cy="31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Line 225"/>
            <p:cNvSpPr>
              <a:spLocks noChangeShapeType="1"/>
            </p:cNvSpPr>
            <p:nvPr/>
          </p:nvSpPr>
          <p:spPr bwMode="auto">
            <a:xfrm>
              <a:off x="1836" y="2296"/>
              <a:ext cx="86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Line 226"/>
            <p:cNvSpPr>
              <a:spLocks noChangeShapeType="1"/>
            </p:cNvSpPr>
            <p:nvPr/>
          </p:nvSpPr>
          <p:spPr bwMode="auto">
            <a:xfrm flipH="1">
              <a:off x="2699" y="2296"/>
              <a:ext cx="0" cy="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247"/>
          <p:cNvGrpSpPr>
            <a:grpSpLocks/>
          </p:cNvGrpSpPr>
          <p:nvPr/>
        </p:nvGrpSpPr>
        <p:grpSpPr bwMode="auto">
          <a:xfrm>
            <a:off x="4627562" y="3527425"/>
            <a:ext cx="732115" cy="549275"/>
            <a:chOff x="3016" y="1979"/>
            <a:chExt cx="545" cy="408"/>
          </a:xfrm>
        </p:grpSpPr>
        <p:sp>
          <p:nvSpPr>
            <p:cNvPr id="16" name="Line 237"/>
            <p:cNvSpPr>
              <a:spLocks noChangeShapeType="1"/>
            </p:cNvSpPr>
            <p:nvPr/>
          </p:nvSpPr>
          <p:spPr bwMode="auto">
            <a:xfrm flipH="1" flipV="1">
              <a:off x="3561" y="1979"/>
              <a:ext cx="0" cy="31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Line 240"/>
            <p:cNvSpPr>
              <a:spLocks noChangeShapeType="1"/>
            </p:cNvSpPr>
            <p:nvPr/>
          </p:nvSpPr>
          <p:spPr bwMode="auto">
            <a:xfrm>
              <a:off x="3016" y="2296"/>
              <a:ext cx="544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Line 241"/>
            <p:cNvSpPr>
              <a:spLocks noChangeShapeType="1"/>
            </p:cNvSpPr>
            <p:nvPr/>
          </p:nvSpPr>
          <p:spPr bwMode="auto">
            <a:xfrm flipH="1">
              <a:off x="3016" y="2296"/>
              <a:ext cx="0" cy="9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" name="Group 393"/>
          <p:cNvGrpSpPr>
            <a:grpSpLocks/>
          </p:cNvGrpSpPr>
          <p:nvPr/>
        </p:nvGrpSpPr>
        <p:grpSpPr bwMode="auto">
          <a:xfrm>
            <a:off x="671513" y="2155825"/>
            <a:ext cx="2205037" cy="841375"/>
            <a:chOff x="423" y="1358"/>
            <a:chExt cx="1389" cy="530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23" y="1358"/>
              <a:ext cx="1389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FC SAN Application Servers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582" y="1572"/>
              <a:ext cx="1209" cy="233"/>
            </a:xfrm>
            <a:prstGeom prst="rect">
              <a:avLst/>
            </a:prstGeom>
            <a:noFill/>
            <a:ln w="25400">
              <a:solidFill>
                <a:srgbClr val="008080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2" name="Picture 250" descr="j042477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5" y="1545"/>
              <a:ext cx="215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48" descr="server-rack-gol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43" y="1505"/>
              <a:ext cx="32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8" descr="180Rc-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9" y="1625"/>
              <a:ext cx="2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304"/>
          <p:cNvGrpSpPr>
            <a:grpSpLocks/>
          </p:cNvGrpSpPr>
          <p:nvPr/>
        </p:nvGrpSpPr>
        <p:grpSpPr bwMode="auto">
          <a:xfrm>
            <a:off x="3929058" y="4143380"/>
            <a:ext cx="1073150" cy="1978025"/>
            <a:chOff x="652" y="2712"/>
            <a:chExt cx="676" cy="1246"/>
          </a:xfrm>
        </p:grpSpPr>
        <p:sp>
          <p:nvSpPr>
            <p:cNvPr id="26" name="Line 307"/>
            <p:cNvSpPr>
              <a:spLocks noChangeShapeType="1"/>
            </p:cNvSpPr>
            <p:nvPr/>
          </p:nvSpPr>
          <p:spPr bwMode="auto">
            <a:xfrm flipH="1">
              <a:off x="753" y="3622"/>
              <a:ext cx="0" cy="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Freeform 308"/>
            <p:cNvSpPr>
              <a:spLocks/>
            </p:cNvSpPr>
            <p:nvPr/>
          </p:nvSpPr>
          <p:spPr bwMode="auto">
            <a:xfrm flipH="1">
              <a:off x="922" y="2847"/>
              <a:ext cx="101" cy="135"/>
            </a:xfrm>
            <a:custGeom>
              <a:avLst/>
              <a:gdLst>
                <a:gd name="T0" fmla="*/ 17 w 181"/>
                <a:gd name="T1" fmla="*/ 0 h 454"/>
                <a:gd name="T2" fmla="*/ 13 w 181"/>
                <a:gd name="T3" fmla="*/ 2 h 454"/>
                <a:gd name="T4" fmla="*/ 4 w 181"/>
                <a:gd name="T5" fmla="*/ 2 h 454"/>
                <a:gd name="T6" fmla="*/ 0 w 181"/>
                <a:gd name="T7" fmla="*/ 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454"/>
                <a:gd name="T14" fmla="*/ 181 w 181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454">
                  <a:moveTo>
                    <a:pt x="181" y="0"/>
                  </a:moveTo>
                  <a:cubicBezTo>
                    <a:pt x="170" y="94"/>
                    <a:pt x="159" y="189"/>
                    <a:pt x="136" y="227"/>
                  </a:cubicBezTo>
                  <a:cubicBezTo>
                    <a:pt x="113" y="265"/>
                    <a:pt x="68" y="189"/>
                    <a:pt x="45" y="227"/>
                  </a:cubicBezTo>
                  <a:cubicBezTo>
                    <a:pt x="22" y="265"/>
                    <a:pt x="7" y="416"/>
                    <a:pt x="0" y="454"/>
                  </a:cubicBezTo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8" name="Picture 309" descr="4x4_front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2" y="2712"/>
              <a:ext cx="676" cy="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9" name="Picture 310" descr="4x4_front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2" y="2951"/>
              <a:ext cx="676" cy="166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0" name="Picture 311" descr="4x4_front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2" y="3117"/>
              <a:ext cx="676" cy="167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1" name="Picture 312" descr="4x4_front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2" y="3286"/>
              <a:ext cx="676" cy="167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2" name="Picture 313" descr="4x4_front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2" y="3454"/>
              <a:ext cx="676" cy="167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3" name="Picture 314" descr="4x4_front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2" y="3623"/>
              <a:ext cx="676" cy="166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4" name="Picture 315" descr="4x4_front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2" y="3792"/>
              <a:ext cx="676" cy="166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</p:spPr>
        </p:pic>
      </p:grpSp>
      <p:grpSp>
        <p:nvGrpSpPr>
          <p:cNvPr id="35" name="Group 391"/>
          <p:cNvGrpSpPr>
            <a:grpSpLocks/>
          </p:cNvGrpSpPr>
          <p:nvPr/>
        </p:nvGrpSpPr>
        <p:grpSpPr bwMode="auto">
          <a:xfrm>
            <a:off x="3219450" y="2159000"/>
            <a:ext cx="2386013" cy="817563"/>
            <a:chOff x="2028" y="1360"/>
            <a:chExt cx="1503" cy="515"/>
          </a:xfrm>
        </p:grpSpPr>
        <p:pic>
          <p:nvPicPr>
            <p:cNvPr id="36" name="Picture 249" descr="four-server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79" y="1528"/>
              <a:ext cx="32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255"/>
            <p:cNvSpPr>
              <a:spLocks noChangeArrowheads="1"/>
            </p:cNvSpPr>
            <p:nvPr/>
          </p:nvSpPr>
          <p:spPr bwMode="auto">
            <a:xfrm>
              <a:off x="2199" y="1579"/>
              <a:ext cx="1225" cy="233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Picture 251" descr="j043264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92" y="1561"/>
              <a:ext cx="2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78" descr="NV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16" y="1616"/>
              <a:ext cx="3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383"/>
            <p:cNvSpPr txBox="1">
              <a:spLocks noChangeArrowheads="1"/>
            </p:cNvSpPr>
            <p:nvPr/>
          </p:nvSpPr>
          <p:spPr bwMode="auto">
            <a:xfrm>
              <a:off x="2028" y="1360"/>
              <a:ext cx="1503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iSCSI SAN Application Servers</a:t>
              </a:r>
            </a:p>
          </p:txBody>
        </p:sp>
      </p:grpSp>
      <p:cxnSp>
        <p:nvCxnSpPr>
          <p:cNvPr id="41" name="AutoShape 388"/>
          <p:cNvCxnSpPr>
            <a:cxnSpLocks noChangeShapeType="1"/>
          </p:cNvCxnSpPr>
          <p:nvPr/>
        </p:nvCxnSpPr>
        <p:spPr bwMode="auto">
          <a:xfrm rot="16200000" flipH="1">
            <a:off x="2318544" y="2539207"/>
            <a:ext cx="358775" cy="1214437"/>
          </a:xfrm>
          <a:prstGeom prst="bentConnector3">
            <a:avLst>
              <a:gd name="adj1" fmla="val 48231"/>
            </a:avLst>
          </a:prstGeom>
          <a:noFill/>
          <a:ln w="25400">
            <a:solidFill>
              <a:srgbClr val="008080"/>
            </a:solidFill>
            <a:miter lim="800000"/>
            <a:headEnd/>
            <a:tailEnd type="triangle" w="med" len="med"/>
          </a:ln>
        </p:spPr>
      </p:cxnSp>
      <p:cxnSp>
        <p:nvCxnSpPr>
          <p:cNvPr id="42" name="AutoShape 392"/>
          <p:cNvCxnSpPr>
            <a:cxnSpLocks noChangeShapeType="1"/>
          </p:cNvCxnSpPr>
          <p:nvPr/>
        </p:nvCxnSpPr>
        <p:spPr bwMode="auto">
          <a:xfrm rot="16200000" flipH="1">
            <a:off x="4715669" y="2694781"/>
            <a:ext cx="368300" cy="858838"/>
          </a:xfrm>
          <a:prstGeom prst="bentConnector3">
            <a:avLst>
              <a:gd name="adj1" fmla="val 49569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</p:spPr>
      </p:cxnSp>
      <p:grpSp>
        <p:nvGrpSpPr>
          <p:cNvPr id="43" name="Group 407"/>
          <p:cNvGrpSpPr>
            <a:grpSpLocks/>
          </p:cNvGrpSpPr>
          <p:nvPr/>
        </p:nvGrpSpPr>
        <p:grpSpPr bwMode="auto">
          <a:xfrm>
            <a:off x="2627313" y="1773238"/>
            <a:ext cx="3673475" cy="249237"/>
            <a:chOff x="1383" y="1100"/>
            <a:chExt cx="2314" cy="182"/>
          </a:xfrm>
        </p:grpSpPr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560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H="1">
              <a:off x="3696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H="1">
              <a:off x="3288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H="1">
              <a:off x="3424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H="1">
              <a:off x="3016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H="1">
              <a:off x="3152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0" name="Line 395"/>
            <p:cNvSpPr>
              <a:spLocks noChangeShapeType="1"/>
            </p:cNvSpPr>
            <p:nvPr/>
          </p:nvSpPr>
          <p:spPr bwMode="auto">
            <a:xfrm flipH="1">
              <a:off x="2744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1" name="Line 396"/>
            <p:cNvSpPr>
              <a:spLocks noChangeShapeType="1"/>
            </p:cNvSpPr>
            <p:nvPr/>
          </p:nvSpPr>
          <p:spPr bwMode="auto">
            <a:xfrm flipH="1">
              <a:off x="2880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2" name="Line 397"/>
            <p:cNvSpPr>
              <a:spLocks noChangeShapeType="1"/>
            </p:cNvSpPr>
            <p:nvPr/>
          </p:nvSpPr>
          <p:spPr bwMode="auto">
            <a:xfrm flipH="1">
              <a:off x="2472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3" name="Line 398"/>
            <p:cNvSpPr>
              <a:spLocks noChangeShapeType="1"/>
            </p:cNvSpPr>
            <p:nvPr/>
          </p:nvSpPr>
          <p:spPr bwMode="auto">
            <a:xfrm flipH="1">
              <a:off x="2608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4" name="Line 399"/>
            <p:cNvSpPr>
              <a:spLocks noChangeShapeType="1"/>
            </p:cNvSpPr>
            <p:nvPr/>
          </p:nvSpPr>
          <p:spPr bwMode="auto">
            <a:xfrm flipH="1">
              <a:off x="2200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Line 400"/>
            <p:cNvSpPr>
              <a:spLocks noChangeShapeType="1"/>
            </p:cNvSpPr>
            <p:nvPr/>
          </p:nvSpPr>
          <p:spPr bwMode="auto">
            <a:xfrm flipH="1">
              <a:off x="2336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6" name="Line 401"/>
            <p:cNvSpPr>
              <a:spLocks noChangeShapeType="1"/>
            </p:cNvSpPr>
            <p:nvPr/>
          </p:nvSpPr>
          <p:spPr bwMode="auto">
            <a:xfrm flipH="1">
              <a:off x="1927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7" name="Line 402"/>
            <p:cNvSpPr>
              <a:spLocks noChangeShapeType="1"/>
            </p:cNvSpPr>
            <p:nvPr/>
          </p:nvSpPr>
          <p:spPr bwMode="auto">
            <a:xfrm flipH="1">
              <a:off x="2063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8" name="Line 403"/>
            <p:cNvSpPr>
              <a:spLocks noChangeShapeType="1"/>
            </p:cNvSpPr>
            <p:nvPr/>
          </p:nvSpPr>
          <p:spPr bwMode="auto">
            <a:xfrm flipH="1">
              <a:off x="1655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9" name="Line 404"/>
            <p:cNvSpPr>
              <a:spLocks noChangeShapeType="1"/>
            </p:cNvSpPr>
            <p:nvPr/>
          </p:nvSpPr>
          <p:spPr bwMode="auto">
            <a:xfrm flipH="1">
              <a:off x="1791" y="1100"/>
              <a:ext cx="0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0" name="Line 405"/>
            <p:cNvSpPr>
              <a:spLocks noChangeShapeType="1"/>
            </p:cNvSpPr>
            <p:nvPr/>
          </p:nvSpPr>
          <p:spPr bwMode="auto">
            <a:xfrm flipH="1">
              <a:off x="1383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Line 406"/>
            <p:cNvSpPr>
              <a:spLocks noChangeShapeType="1"/>
            </p:cNvSpPr>
            <p:nvPr/>
          </p:nvSpPr>
          <p:spPr bwMode="auto">
            <a:xfrm flipH="1">
              <a:off x="1519" y="1100"/>
              <a:ext cx="1" cy="18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416"/>
          <p:cNvGrpSpPr>
            <a:grpSpLocks/>
          </p:cNvGrpSpPr>
          <p:nvPr/>
        </p:nvGrpSpPr>
        <p:grpSpPr bwMode="auto">
          <a:xfrm>
            <a:off x="1692275" y="2060575"/>
            <a:ext cx="647700" cy="144463"/>
            <a:chOff x="1066" y="1298"/>
            <a:chExt cx="408" cy="60"/>
          </a:xfrm>
        </p:grpSpPr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1066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Line 408"/>
            <p:cNvSpPr>
              <a:spLocks noChangeShapeType="1"/>
            </p:cNvSpPr>
            <p:nvPr/>
          </p:nvSpPr>
          <p:spPr bwMode="auto">
            <a:xfrm flipH="1">
              <a:off x="1202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5" name="Line 409"/>
            <p:cNvSpPr>
              <a:spLocks noChangeShapeType="1"/>
            </p:cNvSpPr>
            <p:nvPr/>
          </p:nvSpPr>
          <p:spPr bwMode="auto">
            <a:xfrm flipH="1">
              <a:off x="1338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6" name="Line 410"/>
            <p:cNvSpPr>
              <a:spLocks noChangeShapeType="1"/>
            </p:cNvSpPr>
            <p:nvPr/>
          </p:nvSpPr>
          <p:spPr bwMode="auto">
            <a:xfrm flipH="1">
              <a:off x="1474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7" name="Group 415"/>
          <p:cNvGrpSpPr>
            <a:grpSpLocks/>
          </p:cNvGrpSpPr>
          <p:nvPr/>
        </p:nvGrpSpPr>
        <p:grpSpPr bwMode="auto">
          <a:xfrm>
            <a:off x="4068763" y="2060575"/>
            <a:ext cx="647700" cy="144463"/>
            <a:chOff x="2563" y="1298"/>
            <a:chExt cx="408" cy="60"/>
          </a:xfrm>
        </p:grpSpPr>
        <p:sp>
          <p:nvSpPr>
            <p:cNvPr id="68" name="Line 411"/>
            <p:cNvSpPr>
              <a:spLocks noChangeShapeType="1"/>
            </p:cNvSpPr>
            <p:nvPr/>
          </p:nvSpPr>
          <p:spPr bwMode="auto">
            <a:xfrm flipH="1">
              <a:off x="2563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9" name="Line 412"/>
            <p:cNvSpPr>
              <a:spLocks noChangeShapeType="1"/>
            </p:cNvSpPr>
            <p:nvPr/>
          </p:nvSpPr>
          <p:spPr bwMode="auto">
            <a:xfrm flipH="1">
              <a:off x="2699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70" name="Line 413"/>
            <p:cNvSpPr>
              <a:spLocks noChangeShapeType="1"/>
            </p:cNvSpPr>
            <p:nvPr/>
          </p:nvSpPr>
          <p:spPr bwMode="auto">
            <a:xfrm flipH="1">
              <a:off x="2835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71" name="Line 414"/>
            <p:cNvSpPr>
              <a:spLocks noChangeShapeType="1"/>
            </p:cNvSpPr>
            <p:nvPr/>
          </p:nvSpPr>
          <p:spPr bwMode="auto">
            <a:xfrm flipH="1">
              <a:off x="2971" y="1298"/>
              <a:ext cx="0" cy="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2" name="Group 441"/>
          <p:cNvGrpSpPr>
            <a:grpSpLocks/>
          </p:cNvGrpSpPr>
          <p:nvPr/>
        </p:nvGrpSpPr>
        <p:grpSpPr bwMode="auto">
          <a:xfrm>
            <a:off x="109538" y="1268413"/>
            <a:ext cx="8062912" cy="442912"/>
            <a:chOff x="69" y="799"/>
            <a:chExt cx="5079" cy="279"/>
          </a:xfrm>
        </p:grpSpPr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69" y="799"/>
              <a:ext cx="428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Clients</a:t>
              </a:r>
            </a:p>
          </p:txBody>
        </p:sp>
        <p:grpSp>
          <p:nvGrpSpPr>
            <p:cNvPr id="74" name="Group 351"/>
            <p:cNvGrpSpPr>
              <a:grpSpLocks/>
            </p:cNvGrpSpPr>
            <p:nvPr/>
          </p:nvGrpSpPr>
          <p:grpSpPr bwMode="auto">
            <a:xfrm>
              <a:off x="3063" y="821"/>
              <a:ext cx="371" cy="252"/>
              <a:chOff x="4148" y="1515"/>
              <a:chExt cx="371" cy="252"/>
            </a:xfrm>
          </p:grpSpPr>
          <p:sp>
            <p:nvSpPr>
              <p:cNvPr id="105" name="Rectangle 352"/>
              <p:cNvSpPr>
                <a:spLocks noChangeArrowheads="1"/>
              </p:cNvSpPr>
              <p:nvPr/>
            </p:nvSpPr>
            <p:spPr bwMode="auto">
              <a:xfrm>
                <a:off x="4158" y="1527"/>
                <a:ext cx="361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6" name="Picture 353" descr="inner_main_tm328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148" y="1515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" name="Group 354"/>
            <p:cNvGrpSpPr>
              <a:grpSpLocks/>
            </p:cNvGrpSpPr>
            <p:nvPr/>
          </p:nvGrpSpPr>
          <p:grpSpPr bwMode="auto">
            <a:xfrm>
              <a:off x="3501" y="833"/>
              <a:ext cx="362" cy="233"/>
              <a:chOff x="4586" y="1527"/>
              <a:chExt cx="362" cy="233"/>
            </a:xfrm>
          </p:grpSpPr>
          <p:sp>
            <p:nvSpPr>
              <p:cNvPr id="103" name="Rectangle 355"/>
              <p:cNvSpPr>
                <a:spLocks noChangeArrowheads="1"/>
              </p:cNvSpPr>
              <p:nvPr/>
            </p:nvSpPr>
            <p:spPr bwMode="auto">
              <a:xfrm>
                <a:off x="4586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4" name="Picture 356" descr="iMac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41" y="1553"/>
                <a:ext cx="24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6" name="Group 357"/>
            <p:cNvGrpSpPr>
              <a:grpSpLocks/>
            </p:cNvGrpSpPr>
            <p:nvPr/>
          </p:nvGrpSpPr>
          <p:grpSpPr bwMode="auto">
            <a:xfrm>
              <a:off x="2645" y="831"/>
              <a:ext cx="362" cy="247"/>
              <a:chOff x="3730" y="1525"/>
              <a:chExt cx="362" cy="247"/>
            </a:xfrm>
          </p:grpSpPr>
          <p:sp>
            <p:nvSpPr>
              <p:cNvPr id="101" name="Rectangle 358"/>
              <p:cNvSpPr>
                <a:spLocks noChangeArrowheads="1"/>
              </p:cNvSpPr>
              <p:nvPr/>
            </p:nvSpPr>
            <p:spPr bwMode="auto">
              <a:xfrm>
                <a:off x="3730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2" name="Picture 359" descr="desktop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742" y="1525"/>
                <a:ext cx="32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7" name="Group 360"/>
            <p:cNvGrpSpPr>
              <a:grpSpLocks/>
            </p:cNvGrpSpPr>
            <p:nvPr/>
          </p:nvGrpSpPr>
          <p:grpSpPr bwMode="auto">
            <a:xfrm>
              <a:off x="1770" y="821"/>
              <a:ext cx="371" cy="252"/>
              <a:chOff x="4148" y="1515"/>
              <a:chExt cx="371" cy="252"/>
            </a:xfrm>
          </p:grpSpPr>
          <p:sp>
            <p:nvSpPr>
              <p:cNvPr id="99" name="Rectangle 361"/>
              <p:cNvSpPr>
                <a:spLocks noChangeArrowheads="1"/>
              </p:cNvSpPr>
              <p:nvPr/>
            </p:nvSpPr>
            <p:spPr bwMode="auto">
              <a:xfrm>
                <a:off x="4158" y="1527"/>
                <a:ext cx="361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0" name="Picture 362" descr="inner_main_tm328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148" y="1515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" name="Group 363"/>
            <p:cNvGrpSpPr>
              <a:grpSpLocks/>
            </p:cNvGrpSpPr>
            <p:nvPr/>
          </p:nvGrpSpPr>
          <p:grpSpPr bwMode="auto">
            <a:xfrm>
              <a:off x="2208" y="833"/>
              <a:ext cx="362" cy="233"/>
              <a:chOff x="4586" y="1527"/>
              <a:chExt cx="362" cy="233"/>
            </a:xfrm>
          </p:grpSpPr>
          <p:sp>
            <p:nvSpPr>
              <p:cNvPr id="97" name="Rectangle 364"/>
              <p:cNvSpPr>
                <a:spLocks noChangeArrowheads="1"/>
              </p:cNvSpPr>
              <p:nvPr/>
            </p:nvSpPr>
            <p:spPr bwMode="auto">
              <a:xfrm>
                <a:off x="4586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8" name="Picture 365" descr="iMac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41" y="1553"/>
                <a:ext cx="24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9" name="Group 366"/>
            <p:cNvGrpSpPr>
              <a:grpSpLocks/>
            </p:cNvGrpSpPr>
            <p:nvPr/>
          </p:nvGrpSpPr>
          <p:grpSpPr bwMode="auto">
            <a:xfrm>
              <a:off x="1352" y="831"/>
              <a:ext cx="362" cy="247"/>
              <a:chOff x="3730" y="1525"/>
              <a:chExt cx="362" cy="247"/>
            </a:xfrm>
          </p:grpSpPr>
          <p:sp>
            <p:nvSpPr>
              <p:cNvPr id="95" name="Rectangle 367"/>
              <p:cNvSpPr>
                <a:spLocks noChangeArrowheads="1"/>
              </p:cNvSpPr>
              <p:nvPr/>
            </p:nvSpPr>
            <p:spPr bwMode="auto">
              <a:xfrm>
                <a:off x="3730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6" name="Picture 368" descr="desktop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742" y="1525"/>
                <a:ext cx="32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0" name="Group 369"/>
            <p:cNvGrpSpPr>
              <a:grpSpLocks/>
            </p:cNvGrpSpPr>
            <p:nvPr/>
          </p:nvGrpSpPr>
          <p:grpSpPr bwMode="auto">
            <a:xfrm>
              <a:off x="493" y="821"/>
              <a:ext cx="371" cy="252"/>
              <a:chOff x="4148" y="1515"/>
              <a:chExt cx="371" cy="252"/>
            </a:xfrm>
          </p:grpSpPr>
          <p:sp>
            <p:nvSpPr>
              <p:cNvPr id="93" name="Rectangle 370"/>
              <p:cNvSpPr>
                <a:spLocks noChangeArrowheads="1"/>
              </p:cNvSpPr>
              <p:nvPr/>
            </p:nvSpPr>
            <p:spPr bwMode="auto">
              <a:xfrm>
                <a:off x="4158" y="1527"/>
                <a:ext cx="361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4" name="Picture 371" descr="inner_main_tm328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148" y="1515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1" name="Group 372"/>
            <p:cNvGrpSpPr>
              <a:grpSpLocks/>
            </p:cNvGrpSpPr>
            <p:nvPr/>
          </p:nvGrpSpPr>
          <p:grpSpPr bwMode="auto">
            <a:xfrm>
              <a:off x="931" y="833"/>
              <a:ext cx="362" cy="233"/>
              <a:chOff x="4586" y="1527"/>
              <a:chExt cx="362" cy="233"/>
            </a:xfrm>
          </p:grpSpPr>
          <p:sp>
            <p:nvSpPr>
              <p:cNvPr id="91" name="Rectangle 373"/>
              <p:cNvSpPr>
                <a:spLocks noChangeArrowheads="1"/>
              </p:cNvSpPr>
              <p:nvPr/>
            </p:nvSpPr>
            <p:spPr bwMode="auto">
              <a:xfrm>
                <a:off x="4586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2" name="Picture 374" descr="iMac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41" y="1553"/>
                <a:ext cx="24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" name="Group 430"/>
            <p:cNvGrpSpPr>
              <a:grpSpLocks/>
            </p:cNvGrpSpPr>
            <p:nvPr/>
          </p:nvGrpSpPr>
          <p:grpSpPr bwMode="auto">
            <a:xfrm>
              <a:off x="4348" y="821"/>
              <a:ext cx="371" cy="252"/>
              <a:chOff x="4148" y="1515"/>
              <a:chExt cx="371" cy="252"/>
            </a:xfrm>
          </p:grpSpPr>
          <p:sp>
            <p:nvSpPr>
              <p:cNvPr id="89" name="Rectangle 431"/>
              <p:cNvSpPr>
                <a:spLocks noChangeArrowheads="1"/>
              </p:cNvSpPr>
              <p:nvPr/>
            </p:nvSpPr>
            <p:spPr bwMode="auto">
              <a:xfrm>
                <a:off x="4158" y="1527"/>
                <a:ext cx="361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0" name="Picture 432" descr="inner_main_tm328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148" y="1515"/>
                <a:ext cx="3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3" name="Group 433"/>
            <p:cNvGrpSpPr>
              <a:grpSpLocks/>
            </p:cNvGrpSpPr>
            <p:nvPr/>
          </p:nvGrpSpPr>
          <p:grpSpPr bwMode="auto">
            <a:xfrm>
              <a:off x="4786" y="833"/>
              <a:ext cx="362" cy="233"/>
              <a:chOff x="4586" y="1527"/>
              <a:chExt cx="362" cy="233"/>
            </a:xfrm>
          </p:grpSpPr>
          <p:sp>
            <p:nvSpPr>
              <p:cNvPr id="87" name="Rectangle 434"/>
              <p:cNvSpPr>
                <a:spLocks noChangeArrowheads="1"/>
              </p:cNvSpPr>
              <p:nvPr/>
            </p:nvSpPr>
            <p:spPr bwMode="auto">
              <a:xfrm>
                <a:off x="4586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8" name="Picture 435" descr="iMac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41" y="1553"/>
                <a:ext cx="24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4" name="Group 436"/>
            <p:cNvGrpSpPr>
              <a:grpSpLocks/>
            </p:cNvGrpSpPr>
            <p:nvPr/>
          </p:nvGrpSpPr>
          <p:grpSpPr bwMode="auto">
            <a:xfrm>
              <a:off x="3930" y="831"/>
              <a:ext cx="362" cy="247"/>
              <a:chOff x="3730" y="1525"/>
              <a:chExt cx="362" cy="247"/>
            </a:xfrm>
          </p:grpSpPr>
          <p:sp>
            <p:nvSpPr>
              <p:cNvPr id="85" name="Rectangle 437"/>
              <p:cNvSpPr>
                <a:spLocks noChangeArrowheads="1"/>
              </p:cNvSpPr>
              <p:nvPr/>
            </p:nvSpPr>
            <p:spPr bwMode="auto">
              <a:xfrm>
                <a:off x="3730" y="1527"/>
                <a:ext cx="362" cy="233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6" name="Picture 438" descr="desktop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742" y="1525"/>
                <a:ext cx="32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Group 445"/>
          <p:cNvGrpSpPr>
            <a:grpSpLocks/>
          </p:cNvGrpSpPr>
          <p:nvPr/>
        </p:nvGrpSpPr>
        <p:grpSpPr bwMode="auto">
          <a:xfrm>
            <a:off x="5580065" y="2060575"/>
            <a:ext cx="2297113" cy="1223963"/>
            <a:chOff x="3515" y="1298"/>
            <a:chExt cx="1447" cy="771"/>
          </a:xfrm>
        </p:grpSpPr>
        <p:grpSp>
          <p:nvGrpSpPr>
            <p:cNvPr id="108" name="Group 443"/>
            <p:cNvGrpSpPr>
              <a:grpSpLocks/>
            </p:cNvGrpSpPr>
            <p:nvPr/>
          </p:nvGrpSpPr>
          <p:grpSpPr bwMode="auto">
            <a:xfrm>
              <a:off x="3515" y="1298"/>
              <a:ext cx="953" cy="771"/>
              <a:chOff x="3515" y="1298"/>
              <a:chExt cx="953" cy="771"/>
            </a:xfrm>
          </p:grpSpPr>
          <p:sp>
            <p:nvSpPr>
              <p:cNvPr id="110" name="Line 418"/>
              <p:cNvSpPr>
                <a:spLocks noChangeShapeType="1"/>
              </p:cNvSpPr>
              <p:nvPr/>
            </p:nvSpPr>
            <p:spPr bwMode="auto">
              <a:xfrm flipH="1">
                <a:off x="4060" y="1298"/>
                <a:ext cx="0" cy="363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Line 419"/>
              <p:cNvSpPr>
                <a:spLocks noChangeShapeType="1"/>
              </p:cNvSpPr>
              <p:nvPr/>
            </p:nvSpPr>
            <p:spPr bwMode="auto">
              <a:xfrm flipH="1">
                <a:off x="4195" y="1298"/>
                <a:ext cx="1" cy="454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Line 420"/>
              <p:cNvSpPr>
                <a:spLocks noChangeShapeType="1"/>
              </p:cNvSpPr>
              <p:nvPr/>
            </p:nvSpPr>
            <p:spPr bwMode="auto">
              <a:xfrm flipH="1">
                <a:off x="4332" y="1298"/>
                <a:ext cx="0" cy="544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3" name="Line 421"/>
              <p:cNvSpPr>
                <a:spLocks noChangeShapeType="1"/>
              </p:cNvSpPr>
              <p:nvPr/>
            </p:nvSpPr>
            <p:spPr bwMode="auto">
              <a:xfrm flipH="1">
                <a:off x="4468" y="1298"/>
                <a:ext cx="0" cy="635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4" name="Line 422"/>
              <p:cNvSpPr>
                <a:spLocks noChangeShapeType="1"/>
              </p:cNvSpPr>
              <p:nvPr/>
            </p:nvSpPr>
            <p:spPr bwMode="auto">
              <a:xfrm flipH="1">
                <a:off x="3515" y="1661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Line 423"/>
              <p:cNvSpPr>
                <a:spLocks noChangeShapeType="1"/>
              </p:cNvSpPr>
              <p:nvPr/>
            </p:nvSpPr>
            <p:spPr bwMode="auto">
              <a:xfrm>
                <a:off x="3515" y="1661"/>
                <a:ext cx="0" cy="408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Line 424"/>
              <p:cNvSpPr>
                <a:spLocks noChangeShapeType="1"/>
              </p:cNvSpPr>
              <p:nvPr/>
            </p:nvSpPr>
            <p:spPr bwMode="auto">
              <a:xfrm flipH="1">
                <a:off x="3606" y="1752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Line 425"/>
              <p:cNvSpPr>
                <a:spLocks noChangeShapeType="1"/>
              </p:cNvSpPr>
              <p:nvPr/>
            </p:nvSpPr>
            <p:spPr bwMode="auto">
              <a:xfrm flipH="1">
                <a:off x="3696" y="1842"/>
                <a:ext cx="636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Line 426"/>
              <p:cNvSpPr>
                <a:spLocks noChangeShapeType="1"/>
              </p:cNvSpPr>
              <p:nvPr/>
            </p:nvSpPr>
            <p:spPr bwMode="auto">
              <a:xfrm flipH="1">
                <a:off x="3787" y="1933"/>
                <a:ext cx="681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Line 427"/>
              <p:cNvSpPr>
                <a:spLocks noChangeShapeType="1"/>
              </p:cNvSpPr>
              <p:nvPr/>
            </p:nvSpPr>
            <p:spPr bwMode="auto">
              <a:xfrm>
                <a:off x="3606" y="1752"/>
                <a:ext cx="0" cy="317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Line 428"/>
              <p:cNvSpPr>
                <a:spLocks noChangeShapeType="1"/>
              </p:cNvSpPr>
              <p:nvPr/>
            </p:nvSpPr>
            <p:spPr bwMode="auto">
              <a:xfrm>
                <a:off x="3696" y="1842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Line 429"/>
              <p:cNvSpPr>
                <a:spLocks noChangeShapeType="1"/>
              </p:cNvSpPr>
              <p:nvPr/>
            </p:nvSpPr>
            <p:spPr bwMode="auto">
              <a:xfrm>
                <a:off x="3787" y="1933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9" name="Text Box 440"/>
            <p:cNvSpPr txBox="1">
              <a:spLocks noChangeArrowheads="1"/>
            </p:cNvSpPr>
            <p:nvPr/>
          </p:nvSpPr>
          <p:spPr bwMode="auto">
            <a:xfrm>
              <a:off x="4421" y="1533"/>
              <a:ext cx="541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sz="1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CIFS/NFS</a:t>
              </a:r>
              <a:endParaRPr lang="en-US" altLang="zh-TW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2" name="Rectangle 446"/>
          <p:cNvSpPr>
            <a:spLocks noChangeArrowheads="1"/>
          </p:cNvSpPr>
          <p:nvPr/>
        </p:nvSpPr>
        <p:spPr bwMode="auto">
          <a:xfrm>
            <a:off x="500034" y="357166"/>
            <a:ext cx="6491288" cy="4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Multi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protocol 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topology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itle 1"/>
          <p:cNvSpPr>
            <a:spLocks/>
          </p:cNvSpPr>
          <p:nvPr/>
        </p:nvSpPr>
        <p:spPr bwMode="auto">
          <a:xfrm>
            <a:off x="357158" y="357166"/>
            <a:ext cx="6678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DS600-G20 PRAID </a:t>
            </a:r>
            <a:r>
              <a:rPr lang="en-US" altLang="zh-CN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technoloy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0" name="Group 177"/>
          <p:cNvGrpSpPr>
            <a:grpSpLocks/>
          </p:cNvGrpSpPr>
          <p:nvPr/>
        </p:nvGrpSpPr>
        <p:grpSpPr bwMode="auto">
          <a:xfrm>
            <a:off x="7164388" y="4779963"/>
            <a:ext cx="936625" cy="304800"/>
            <a:chOff x="4513" y="3011"/>
            <a:chExt cx="590" cy="192"/>
          </a:xfrm>
        </p:grpSpPr>
        <p:sp>
          <p:nvSpPr>
            <p:cNvPr id="51" name="Text Box 176"/>
            <p:cNvSpPr txBox="1">
              <a:spLocks noChangeArrowheads="1"/>
            </p:cNvSpPr>
            <p:nvPr/>
          </p:nvSpPr>
          <p:spPr bwMode="auto">
            <a:xfrm>
              <a:off x="4558" y="3011"/>
              <a:ext cx="47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2813">
                <a:buFont typeface="Wingdings" pitchFamily="2" charset="2"/>
                <a:buNone/>
                <a:defRPr/>
              </a:pPr>
              <a:r>
                <a:rPr lang="en-US" altLang="zh-TW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微軟正黑體" pitchFamily="34" charset="-120"/>
                </a:rPr>
                <a:t>Rebuild</a:t>
              </a:r>
            </a:p>
          </p:txBody>
        </p:sp>
        <p:sp>
          <p:nvSpPr>
            <p:cNvPr id="52" name="Line 175"/>
            <p:cNvSpPr>
              <a:spLocks noChangeShapeType="1"/>
            </p:cNvSpPr>
            <p:nvPr/>
          </p:nvSpPr>
          <p:spPr bwMode="auto">
            <a:xfrm flipH="1">
              <a:off x="4513" y="3203"/>
              <a:ext cx="59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Group 174"/>
          <p:cNvGrpSpPr>
            <a:grpSpLocks/>
          </p:cNvGrpSpPr>
          <p:nvPr/>
        </p:nvGrpSpPr>
        <p:grpSpPr bwMode="auto">
          <a:xfrm>
            <a:off x="7019925" y="3284538"/>
            <a:ext cx="1347788" cy="719137"/>
            <a:chOff x="4422" y="2069"/>
            <a:chExt cx="849" cy="453"/>
          </a:xfrm>
        </p:grpSpPr>
        <p:sp>
          <p:nvSpPr>
            <p:cNvPr id="54" name="Line 171"/>
            <p:cNvSpPr>
              <a:spLocks noChangeShapeType="1"/>
            </p:cNvSpPr>
            <p:nvPr/>
          </p:nvSpPr>
          <p:spPr bwMode="auto">
            <a:xfrm>
              <a:off x="4422" y="2205"/>
              <a:ext cx="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" name="Line 172"/>
            <p:cNvSpPr>
              <a:spLocks noChangeShapeType="1"/>
            </p:cNvSpPr>
            <p:nvPr/>
          </p:nvSpPr>
          <p:spPr bwMode="auto">
            <a:xfrm>
              <a:off x="4422" y="2205"/>
              <a:ext cx="22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" name="Text Box 173"/>
            <p:cNvSpPr txBox="1">
              <a:spLocks noChangeArrowheads="1"/>
            </p:cNvSpPr>
            <p:nvPr/>
          </p:nvSpPr>
          <p:spPr bwMode="auto">
            <a:xfrm>
              <a:off x="4604" y="2069"/>
              <a:ext cx="66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2813">
                <a:buFont typeface="Wingdings" pitchFamily="2" charset="2"/>
                <a:buNone/>
                <a:defRPr/>
              </a:pPr>
              <a:r>
                <a:rPr lang="en-US" altLang="zh-TW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微軟正黑體" pitchFamily="34" charset="-120"/>
                </a:rPr>
                <a:t>Failed Drive</a:t>
              </a:r>
            </a:p>
          </p:txBody>
        </p:sp>
      </p:grpSp>
      <p:sp>
        <p:nvSpPr>
          <p:cNvPr id="57" name="Can 48"/>
          <p:cNvSpPr>
            <a:spLocks noChangeArrowheads="1"/>
          </p:cNvSpPr>
          <p:nvPr/>
        </p:nvSpPr>
        <p:spPr bwMode="auto">
          <a:xfrm>
            <a:off x="6858000" y="3997325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3779838" y="5084763"/>
            <a:ext cx="14398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46"/>
          <p:cNvSpPr>
            <a:spLocks noChangeShapeType="1"/>
          </p:cNvSpPr>
          <p:nvPr/>
        </p:nvSpPr>
        <p:spPr bwMode="auto">
          <a:xfrm>
            <a:off x="3563938" y="4221163"/>
            <a:ext cx="0" cy="5762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396875" y="1341438"/>
            <a:ext cx="81359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Innovative RAID array rebuild approach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777777"/>
                </a:solidFill>
                <a:latin typeface="Calibri" panose="020F0502020204030204" pitchFamily="34" charset="0"/>
              </a:rPr>
              <a:t>Ignores LD portion where no write changes have occurred, only focuses on parts that have changed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777777"/>
                </a:solidFill>
                <a:latin typeface="Calibri" panose="020F0502020204030204" pitchFamily="34" charset="0"/>
              </a:rPr>
              <a:t>Greatly reduces the amount of time needed for completion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777777"/>
                </a:solidFill>
                <a:latin typeface="Calibri" panose="020F0502020204030204" pitchFamily="34" charset="0"/>
              </a:rPr>
              <a:t>Frees up CPU resources more quickly for I/O and other demands</a:t>
            </a:r>
          </a:p>
        </p:txBody>
      </p:sp>
      <p:sp>
        <p:nvSpPr>
          <p:cNvPr id="64" name="Can 51"/>
          <p:cNvSpPr>
            <a:spLocks noChangeArrowheads="1"/>
          </p:cNvSpPr>
          <p:nvPr/>
        </p:nvSpPr>
        <p:spPr bwMode="auto">
          <a:xfrm>
            <a:off x="8094663" y="4013200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sp>
        <p:nvSpPr>
          <p:cNvPr id="65" name="Can 44"/>
          <p:cNvSpPr>
            <a:spLocks noChangeArrowheads="1"/>
          </p:cNvSpPr>
          <p:nvPr/>
        </p:nvSpPr>
        <p:spPr bwMode="auto">
          <a:xfrm>
            <a:off x="5207000" y="3987800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sp>
        <p:nvSpPr>
          <p:cNvPr id="66" name="Can 46"/>
          <p:cNvSpPr>
            <a:spLocks noChangeArrowheads="1"/>
          </p:cNvSpPr>
          <p:nvPr/>
        </p:nvSpPr>
        <p:spPr bwMode="auto">
          <a:xfrm>
            <a:off x="5619750" y="3987800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sp>
        <p:nvSpPr>
          <p:cNvPr id="67" name="Can 47"/>
          <p:cNvSpPr>
            <a:spLocks noChangeArrowheads="1"/>
          </p:cNvSpPr>
          <p:nvPr/>
        </p:nvSpPr>
        <p:spPr bwMode="auto">
          <a:xfrm>
            <a:off x="6032500" y="3987800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sp>
        <p:nvSpPr>
          <p:cNvPr id="68" name="Can 48"/>
          <p:cNvSpPr>
            <a:spLocks noChangeArrowheads="1"/>
          </p:cNvSpPr>
          <p:nvPr/>
        </p:nvSpPr>
        <p:spPr bwMode="auto">
          <a:xfrm>
            <a:off x="6445250" y="3987800"/>
            <a:ext cx="381000" cy="1879600"/>
          </a:xfrm>
          <a:prstGeom prst="can">
            <a:avLst>
              <a:gd name="adj" fmla="val 25009"/>
            </a:avLst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itchFamily="-65" charset="-120"/>
              <a:cs typeface="新細明體" pitchFamily="-65" charset="-120"/>
            </a:endParaRPr>
          </a:p>
        </p:txBody>
      </p:sp>
      <p:grpSp>
        <p:nvGrpSpPr>
          <p:cNvPr id="69" name="Group 67"/>
          <p:cNvGrpSpPr>
            <a:grpSpLocks/>
          </p:cNvGrpSpPr>
          <p:nvPr/>
        </p:nvGrpSpPr>
        <p:grpSpPr bwMode="auto">
          <a:xfrm>
            <a:off x="5203825" y="4179888"/>
            <a:ext cx="2032000" cy="1625600"/>
            <a:chOff x="1536700" y="4178300"/>
            <a:chExt cx="2032000" cy="1625600"/>
          </a:xfrm>
        </p:grpSpPr>
        <p:sp>
          <p:nvSpPr>
            <p:cNvPr id="70" name="Rounded Rectangle 60"/>
            <p:cNvSpPr/>
            <p:nvPr/>
          </p:nvSpPr>
          <p:spPr bwMode="auto">
            <a:xfrm>
              <a:off x="1536700" y="4178300"/>
              <a:ext cx="2032000" cy="5334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Arial" pitchFamily="34" charset="0"/>
                </a:rPr>
                <a:t>LUN 0, RAID10</a:t>
              </a:r>
            </a:p>
          </p:txBody>
        </p:sp>
        <p:sp>
          <p:nvSpPr>
            <p:cNvPr id="71" name="Rounded Rectangle 61"/>
            <p:cNvSpPr/>
            <p:nvPr/>
          </p:nvSpPr>
          <p:spPr bwMode="auto">
            <a:xfrm>
              <a:off x="1536700" y="4737100"/>
              <a:ext cx="2032000" cy="3683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Arial" pitchFamily="34" charset="0"/>
                </a:rPr>
                <a:t>LUN 1, RAID5</a:t>
              </a:r>
            </a:p>
          </p:txBody>
        </p:sp>
        <p:sp>
          <p:nvSpPr>
            <p:cNvPr id="72" name="Rounded Rectangle 62"/>
            <p:cNvSpPr/>
            <p:nvPr/>
          </p:nvSpPr>
          <p:spPr bwMode="auto">
            <a:xfrm>
              <a:off x="1536700" y="5130800"/>
              <a:ext cx="2032000" cy="6731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Arial" pitchFamily="34" charset="0"/>
                </a:rPr>
                <a:t>LUN 2, RAID6</a:t>
              </a:r>
            </a:p>
          </p:txBody>
        </p:sp>
      </p:grpSp>
      <p:sp>
        <p:nvSpPr>
          <p:cNvPr id="73" name="Line 113"/>
          <p:cNvSpPr>
            <a:spLocks noChangeShapeType="1"/>
          </p:cNvSpPr>
          <p:nvPr/>
        </p:nvSpPr>
        <p:spPr bwMode="auto">
          <a:xfrm flipV="1">
            <a:off x="1404938" y="5210175"/>
            <a:ext cx="187166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14"/>
          <p:cNvSpPr>
            <a:spLocks noChangeShapeType="1"/>
          </p:cNvSpPr>
          <p:nvPr/>
        </p:nvSpPr>
        <p:spPr bwMode="auto">
          <a:xfrm flipV="1">
            <a:off x="1404938" y="4922838"/>
            <a:ext cx="187166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AutoShape 5"/>
          <p:cNvSpPr>
            <a:spLocks noChangeAspect="1" noChangeArrowheads="1"/>
          </p:cNvSpPr>
          <p:nvPr/>
        </p:nvSpPr>
        <p:spPr bwMode="auto">
          <a:xfrm>
            <a:off x="466725" y="5553075"/>
            <a:ext cx="1800225" cy="323850"/>
          </a:xfrm>
          <a:prstGeom prst="roundRect">
            <a:avLst>
              <a:gd name="adj" fmla="val 28176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 b="1">
                <a:solidFill>
                  <a:schemeClr val="bg1"/>
                </a:solidFill>
                <a:latin typeface="Calibri" panose="020F0502020204030204" pitchFamily="34" charset="0"/>
              </a:rPr>
              <a:t>Host Server</a:t>
            </a:r>
          </a:p>
        </p:txBody>
      </p:sp>
      <p:sp>
        <p:nvSpPr>
          <p:cNvPr id="76" name="AutoShape 5"/>
          <p:cNvSpPr>
            <a:spLocks noChangeAspect="1" noChangeArrowheads="1"/>
          </p:cNvSpPr>
          <p:nvPr/>
        </p:nvSpPr>
        <p:spPr bwMode="auto">
          <a:xfrm>
            <a:off x="2411413" y="5553075"/>
            <a:ext cx="1800225" cy="323850"/>
          </a:xfrm>
          <a:prstGeom prst="roundRect">
            <a:avLst>
              <a:gd name="adj" fmla="val 28176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 b="1">
                <a:solidFill>
                  <a:schemeClr val="bg1"/>
                </a:solidFill>
                <a:latin typeface="Calibri" panose="020F0502020204030204" pitchFamily="34" charset="0"/>
              </a:rPr>
              <a:t>Vess R2000</a:t>
            </a:r>
          </a:p>
        </p:txBody>
      </p:sp>
      <p:pic>
        <p:nvPicPr>
          <p:cNvPr id="77" name="Picture 127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616450"/>
            <a:ext cx="638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30" descr="VessRAID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49800"/>
            <a:ext cx="14398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Line 140"/>
          <p:cNvSpPr>
            <a:spLocks noChangeShapeType="1"/>
          </p:cNvSpPr>
          <p:nvPr/>
        </p:nvSpPr>
        <p:spPr bwMode="auto">
          <a:xfrm flipV="1">
            <a:off x="3563938" y="3500438"/>
            <a:ext cx="0" cy="2873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" name="Text Box 141"/>
          <p:cNvSpPr txBox="1">
            <a:spLocks noChangeArrowheads="1"/>
          </p:cNvSpPr>
          <p:nvPr/>
        </p:nvSpPr>
        <p:spPr bwMode="auto">
          <a:xfrm>
            <a:off x="4211638" y="3284538"/>
            <a:ext cx="1555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2813">
              <a:buFont typeface="Wingdings" pitchFamily="2" charset="2"/>
              <a:buNone/>
              <a:defRPr/>
            </a:pPr>
            <a:r>
              <a:rPr lang="en-US" altLang="zh-TW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Controller NVRAM</a:t>
            </a:r>
          </a:p>
        </p:txBody>
      </p:sp>
      <p:sp>
        <p:nvSpPr>
          <p:cNvPr id="81" name="Line 142"/>
          <p:cNvSpPr>
            <a:spLocks noChangeShapeType="1"/>
          </p:cNvSpPr>
          <p:nvPr/>
        </p:nvSpPr>
        <p:spPr bwMode="auto">
          <a:xfrm>
            <a:off x="3563938" y="3500438"/>
            <a:ext cx="72072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82" name="Group 145"/>
          <p:cNvGrpSpPr>
            <a:grpSpLocks/>
          </p:cNvGrpSpPr>
          <p:nvPr/>
        </p:nvGrpSpPr>
        <p:grpSpPr bwMode="auto">
          <a:xfrm>
            <a:off x="3132138" y="3789363"/>
            <a:ext cx="863600" cy="433387"/>
            <a:chOff x="1973" y="2387"/>
            <a:chExt cx="544" cy="273"/>
          </a:xfrm>
        </p:grpSpPr>
        <p:sp>
          <p:nvSpPr>
            <p:cNvPr id="83" name="Rectangle 133"/>
            <p:cNvSpPr>
              <a:spLocks noChangeArrowheads="1"/>
            </p:cNvSpPr>
            <p:nvPr/>
          </p:nvSpPr>
          <p:spPr bwMode="auto">
            <a:xfrm>
              <a:off x="1973" y="2387"/>
              <a:ext cx="544" cy="273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chemeClr val="bg1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NVRAM</a:t>
              </a:r>
            </a:p>
          </p:txBody>
        </p:sp>
        <p:sp>
          <p:nvSpPr>
            <p:cNvPr id="84" name="Rectangle 135"/>
            <p:cNvSpPr>
              <a:spLocks noChangeArrowheads="1"/>
            </p:cNvSpPr>
            <p:nvPr/>
          </p:nvSpPr>
          <p:spPr bwMode="auto">
            <a:xfrm>
              <a:off x="2481" y="2387"/>
              <a:ext cx="36" cy="27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" name="Rectangle 144"/>
            <p:cNvSpPr>
              <a:spLocks noChangeArrowheads="1"/>
            </p:cNvSpPr>
            <p:nvPr/>
          </p:nvSpPr>
          <p:spPr bwMode="auto">
            <a:xfrm>
              <a:off x="1973" y="2387"/>
              <a:ext cx="36" cy="273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86" name="Group 164"/>
          <p:cNvGrpSpPr>
            <a:grpSpLocks/>
          </p:cNvGrpSpPr>
          <p:nvPr/>
        </p:nvGrpSpPr>
        <p:grpSpPr bwMode="auto">
          <a:xfrm>
            <a:off x="5224463" y="4221163"/>
            <a:ext cx="1998662" cy="1584325"/>
            <a:chOff x="3291" y="2659"/>
            <a:chExt cx="1259" cy="998"/>
          </a:xfrm>
        </p:grpSpPr>
        <p:sp>
          <p:nvSpPr>
            <p:cNvPr id="87" name="Can 48"/>
            <p:cNvSpPr>
              <a:spLocks noChangeArrowheads="1"/>
            </p:cNvSpPr>
            <p:nvPr/>
          </p:nvSpPr>
          <p:spPr bwMode="auto">
            <a:xfrm>
              <a:off x="3291" y="2659"/>
              <a:ext cx="218" cy="136"/>
            </a:xfrm>
            <a:prstGeom prst="can">
              <a:avLst>
                <a:gd name="adj" fmla="val 44852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88" name="Can 48"/>
            <p:cNvSpPr>
              <a:spLocks noChangeArrowheads="1"/>
            </p:cNvSpPr>
            <p:nvPr/>
          </p:nvSpPr>
          <p:spPr bwMode="auto">
            <a:xfrm>
              <a:off x="4332" y="3022"/>
              <a:ext cx="218" cy="91"/>
            </a:xfrm>
            <a:prstGeom prst="can">
              <a:avLst>
                <a:gd name="adj" fmla="val 50000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89" name="Can 48"/>
            <p:cNvSpPr>
              <a:spLocks noChangeArrowheads="1"/>
            </p:cNvSpPr>
            <p:nvPr/>
          </p:nvSpPr>
          <p:spPr bwMode="auto">
            <a:xfrm>
              <a:off x="3811" y="2795"/>
              <a:ext cx="218" cy="136"/>
            </a:xfrm>
            <a:prstGeom prst="can">
              <a:avLst>
                <a:gd name="adj" fmla="val 44852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0" name="Can 48"/>
            <p:cNvSpPr>
              <a:spLocks noChangeArrowheads="1"/>
            </p:cNvSpPr>
            <p:nvPr/>
          </p:nvSpPr>
          <p:spPr bwMode="auto">
            <a:xfrm>
              <a:off x="3553" y="3249"/>
              <a:ext cx="218" cy="317"/>
            </a:xfrm>
            <a:prstGeom prst="can">
              <a:avLst>
                <a:gd name="adj" fmla="val 29359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1" name="Can 48"/>
            <p:cNvSpPr>
              <a:spLocks noChangeArrowheads="1"/>
            </p:cNvSpPr>
            <p:nvPr/>
          </p:nvSpPr>
          <p:spPr bwMode="auto">
            <a:xfrm>
              <a:off x="4071" y="3384"/>
              <a:ext cx="218" cy="273"/>
            </a:xfrm>
            <a:prstGeom prst="can">
              <a:avLst>
                <a:gd name="adj" fmla="val 33945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2" name="Can 48"/>
            <p:cNvSpPr>
              <a:spLocks noChangeArrowheads="1"/>
            </p:cNvSpPr>
            <p:nvPr/>
          </p:nvSpPr>
          <p:spPr bwMode="auto">
            <a:xfrm>
              <a:off x="4332" y="3248"/>
              <a:ext cx="218" cy="91"/>
            </a:xfrm>
            <a:prstGeom prst="can">
              <a:avLst>
                <a:gd name="adj" fmla="val 44852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</p:grpSp>
      <p:grpSp>
        <p:nvGrpSpPr>
          <p:cNvPr id="93" name="Group 163"/>
          <p:cNvGrpSpPr>
            <a:grpSpLocks/>
          </p:cNvGrpSpPr>
          <p:nvPr/>
        </p:nvGrpSpPr>
        <p:grpSpPr bwMode="auto">
          <a:xfrm>
            <a:off x="8113713" y="4221163"/>
            <a:ext cx="346075" cy="1584325"/>
            <a:chOff x="5111" y="2659"/>
            <a:chExt cx="218" cy="998"/>
          </a:xfrm>
        </p:grpSpPr>
        <p:sp>
          <p:nvSpPr>
            <p:cNvPr id="94" name="Can 48"/>
            <p:cNvSpPr>
              <a:spLocks noChangeArrowheads="1"/>
            </p:cNvSpPr>
            <p:nvPr/>
          </p:nvSpPr>
          <p:spPr bwMode="auto">
            <a:xfrm>
              <a:off x="5111" y="2659"/>
              <a:ext cx="218" cy="136"/>
            </a:xfrm>
            <a:prstGeom prst="can">
              <a:avLst>
                <a:gd name="adj" fmla="val 44852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5" name="Can 48"/>
            <p:cNvSpPr>
              <a:spLocks noChangeArrowheads="1"/>
            </p:cNvSpPr>
            <p:nvPr/>
          </p:nvSpPr>
          <p:spPr bwMode="auto">
            <a:xfrm>
              <a:off x="5111" y="3022"/>
              <a:ext cx="218" cy="91"/>
            </a:xfrm>
            <a:prstGeom prst="can">
              <a:avLst>
                <a:gd name="adj" fmla="val 50000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6" name="Can 48"/>
            <p:cNvSpPr>
              <a:spLocks noChangeArrowheads="1"/>
            </p:cNvSpPr>
            <p:nvPr/>
          </p:nvSpPr>
          <p:spPr bwMode="auto">
            <a:xfrm>
              <a:off x="5111" y="2795"/>
              <a:ext cx="218" cy="136"/>
            </a:xfrm>
            <a:prstGeom prst="can">
              <a:avLst>
                <a:gd name="adj" fmla="val 44852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97" name="Can 48"/>
            <p:cNvSpPr>
              <a:spLocks noChangeArrowheads="1"/>
            </p:cNvSpPr>
            <p:nvPr/>
          </p:nvSpPr>
          <p:spPr bwMode="auto">
            <a:xfrm>
              <a:off x="5111" y="3249"/>
              <a:ext cx="218" cy="408"/>
            </a:xfrm>
            <a:prstGeom prst="can">
              <a:avLst>
                <a:gd name="adj" fmla="val 26609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</p:grpSp>
      <p:sp>
        <p:nvSpPr>
          <p:cNvPr id="98" name="Text Box 166"/>
          <p:cNvSpPr txBox="1">
            <a:spLocks noChangeArrowheads="1"/>
          </p:cNvSpPr>
          <p:nvPr/>
        </p:nvSpPr>
        <p:spPr bwMode="auto">
          <a:xfrm>
            <a:off x="7812088" y="5932488"/>
            <a:ext cx="1036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2813">
              <a:buFont typeface="Wingdings" pitchFamily="2" charset="2"/>
              <a:buNone/>
              <a:defRPr/>
            </a:pPr>
            <a:r>
              <a:rPr lang="en-US" altLang="zh-TW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Spare Drive</a:t>
            </a:r>
          </a:p>
        </p:txBody>
      </p:sp>
      <p:sp>
        <p:nvSpPr>
          <p:cNvPr id="99" name="Text Box 169"/>
          <p:cNvSpPr txBox="1">
            <a:spLocks noChangeArrowheads="1"/>
          </p:cNvSpPr>
          <p:nvPr/>
        </p:nvSpPr>
        <p:spPr bwMode="auto">
          <a:xfrm>
            <a:off x="5795963" y="5949950"/>
            <a:ext cx="10699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2813">
              <a:buFont typeface="Wingdings" pitchFamily="2" charset="2"/>
              <a:buNone/>
              <a:defRPr/>
            </a:pPr>
            <a:r>
              <a:rPr lang="en-US" altLang="zh-TW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RAID Arrays</a:t>
            </a:r>
          </a:p>
        </p:txBody>
      </p:sp>
    </p:spTree>
    <p:extLst>
      <p:ext uri="{BB962C8B-B14F-4D97-AF65-F5344CB8AC3E}">
        <p14:creationId xmlns:p14="http://schemas.microsoft.com/office/powerpoint/2010/main" val="2655371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5536" y="1210626"/>
            <a:ext cx="7488832" cy="23623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流程图: 磁盘 8"/>
          <p:cNvSpPr/>
          <p:nvPr/>
        </p:nvSpPr>
        <p:spPr>
          <a:xfrm>
            <a:off x="1388996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流程图: 磁盘 11"/>
          <p:cNvSpPr/>
          <p:nvPr/>
        </p:nvSpPr>
        <p:spPr>
          <a:xfrm>
            <a:off x="1394093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流程图: 磁盘 12"/>
          <p:cNvSpPr/>
          <p:nvPr/>
        </p:nvSpPr>
        <p:spPr>
          <a:xfrm>
            <a:off x="1394093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流程图: 磁盘 13"/>
          <p:cNvSpPr/>
          <p:nvPr/>
        </p:nvSpPr>
        <p:spPr>
          <a:xfrm>
            <a:off x="1394093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流程图: 磁盘 14"/>
          <p:cNvSpPr/>
          <p:nvPr/>
        </p:nvSpPr>
        <p:spPr>
          <a:xfrm>
            <a:off x="1394093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流程图: 磁盘 17"/>
          <p:cNvSpPr/>
          <p:nvPr/>
        </p:nvSpPr>
        <p:spPr>
          <a:xfrm>
            <a:off x="2010048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流程图: 磁盘 20"/>
          <p:cNvSpPr/>
          <p:nvPr/>
        </p:nvSpPr>
        <p:spPr>
          <a:xfrm>
            <a:off x="2015145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流程图: 磁盘 21"/>
          <p:cNvSpPr/>
          <p:nvPr/>
        </p:nvSpPr>
        <p:spPr>
          <a:xfrm>
            <a:off x="2015145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流程图: 磁盘 22"/>
          <p:cNvSpPr/>
          <p:nvPr/>
        </p:nvSpPr>
        <p:spPr>
          <a:xfrm>
            <a:off x="2015145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流程图: 磁盘 23"/>
          <p:cNvSpPr/>
          <p:nvPr/>
        </p:nvSpPr>
        <p:spPr>
          <a:xfrm>
            <a:off x="2015145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流程图: 磁盘 24"/>
          <p:cNvSpPr/>
          <p:nvPr/>
        </p:nvSpPr>
        <p:spPr>
          <a:xfrm>
            <a:off x="2627784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流程图: 磁盘 27"/>
          <p:cNvSpPr/>
          <p:nvPr/>
        </p:nvSpPr>
        <p:spPr>
          <a:xfrm>
            <a:off x="2632881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流程图: 磁盘 28"/>
          <p:cNvSpPr/>
          <p:nvPr/>
        </p:nvSpPr>
        <p:spPr>
          <a:xfrm>
            <a:off x="2632881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流程图: 磁盘 29"/>
          <p:cNvSpPr/>
          <p:nvPr/>
        </p:nvSpPr>
        <p:spPr>
          <a:xfrm>
            <a:off x="2632881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流程图: 磁盘 30"/>
          <p:cNvSpPr/>
          <p:nvPr/>
        </p:nvSpPr>
        <p:spPr>
          <a:xfrm>
            <a:off x="2632881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流程图: 磁盘 31"/>
          <p:cNvSpPr/>
          <p:nvPr/>
        </p:nvSpPr>
        <p:spPr>
          <a:xfrm>
            <a:off x="3194494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流程图: 磁盘 34"/>
          <p:cNvSpPr/>
          <p:nvPr/>
        </p:nvSpPr>
        <p:spPr>
          <a:xfrm>
            <a:off x="3199591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流程图: 磁盘 35"/>
          <p:cNvSpPr/>
          <p:nvPr/>
        </p:nvSpPr>
        <p:spPr>
          <a:xfrm>
            <a:off x="3199591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流程图: 磁盘 36"/>
          <p:cNvSpPr/>
          <p:nvPr/>
        </p:nvSpPr>
        <p:spPr>
          <a:xfrm>
            <a:off x="3199591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流程图: 磁盘 37"/>
          <p:cNvSpPr/>
          <p:nvPr/>
        </p:nvSpPr>
        <p:spPr>
          <a:xfrm>
            <a:off x="3199591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流程图: 磁盘 38"/>
          <p:cNvSpPr/>
          <p:nvPr/>
        </p:nvSpPr>
        <p:spPr>
          <a:xfrm>
            <a:off x="3815546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流程图: 磁盘 41"/>
          <p:cNvSpPr/>
          <p:nvPr/>
        </p:nvSpPr>
        <p:spPr>
          <a:xfrm>
            <a:off x="3820643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流程图: 磁盘 42"/>
          <p:cNvSpPr/>
          <p:nvPr/>
        </p:nvSpPr>
        <p:spPr>
          <a:xfrm>
            <a:off x="3820643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流程图: 磁盘 43"/>
          <p:cNvSpPr/>
          <p:nvPr/>
        </p:nvSpPr>
        <p:spPr>
          <a:xfrm>
            <a:off x="3820643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流程图: 磁盘 44"/>
          <p:cNvSpPr/>
          <p:nvPr/>
        </p:nvSpPr>
        <p:spPr>
          <a:xfrm>
            <a:off x="3820643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流程图: 磁盘 45"/>
          <p:cNvSpPr/>
          <p:nvPr/>
        </p:nvSpPr>
        <p:spPr>
          <a:xfrm>
            <a:off x="4433282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流程图: 磁盘 48"/>
          <p:cNvSpPr/>
          <p:nvPr/>
        </p:nvSpPr>
        <p:spPr>
          <a:xfrm>
            <a:off x="4438379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流程图: 磁盘 49"/>
          <p:cNvSpPr/>
          <p:nvPr/>
        </p:nvSpPr>
        <p:spPr>
          <a:xfrm>
            <a:off x="4438379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流程图: 磁盘 50"/>
          <p:cNvSpPr/>
          <p:nvPr/>
        </p:nvSpPr>
        <p:spPr>
          <a:xfrm>
            <a:off x="4438379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流程图: 磁盘 51"/>
          <p:cNvSpPr/>
          <p:nvPr/>
        </p:nvSpPr>
        <p:spPr>
          <a:xfrm>
            <a:off x="4438379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流程图: 磁盘 52"/>
          <p:cNvSpPr/>
          <p:nvPr/>
        </p:nvSpPr>
        <p:spPr>
          <a:xfrm>
            <a:off x="5059431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流程图: 磁盘 55"/>
          <p:cNvSpPr/>
          <p:nvPr/>
        </p:nvSpPr>
        <p:spPr>
          <a:xfrm>
            <a:off x="5064528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流程图: 磁盘 56"/>
          <p:cNvSpPr/>
          <p:nvPr/>
        </p:nvSpPr>
        <p:spPr>
          <a:xfrm>
            <a:off x="5064528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流程图: 磁盘 57"/>
          <p:cNvSpPr/>
          <p:nvPr/>
        </p:nvSpPr>
        <p:spPr>
          <a:xfrm>
            <a:off x="5064528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流程图: 磁盘 58"/>
          <p:cNvSpPr/>
          <p:nvPr/>
        </p:nvSpPr>
        <p:spPr>
          <a:xfrm>
            <a:off x="5064528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流程图: 磁盘 59"/>
          <p:cNvSpPr/>
          <p:nvPr/>
        </p:nvSpPr>
        <p:spPr>
          <a:xfrm>
            <a:off x="5680483" y="1367642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流程图: 磁盘 62"/>
          <p:cNvSpPr/>
          <p:nvPr/>
        </p:nvSpPr>
        <p:spPr>
          <a:xfrm>
            <a:off x="5685580" y="1683324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流程图: 磁盘 63"/>
          <p:cNvSpPr/>
          <p:nvPr/>
        </p:nvSpPr>
        <p:spPr>
          <a:xfrm>
            <a:off x="5685580" y="1971356"/>
            <a:ext cx="468652" cy="288032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流程图: 磁盘 64"/>
          <p:cNvSpPr/>
          <p:nvPr/>
        </p:nvSpPr>
        <p:spPr>
          <a:xfrm>
            <a:off x="5685580" y="22695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流程图: 磁盘 65"/>
          <p:cNvSpPr/>
          <p:nvPr/>
        </p:nvSpPr>
        <p:spPr>
          <a:xfrm>
            <a:off x="5685580" y="255183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318042" y="131230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1939094" y="1325138"/>
            <a:ext cx="6210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2574879" y="1325138"/>
            <a:ext cx="6210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3199591" y="1325138"/>
            <a:ext cx="5448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3744443" y="131230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4365495" y="131230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986547" y="1297456"/>
            <a:ext cx="622833" cy="16058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5609380" y="1297456"/>
            <a:ext cx="621052" cy="16058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88996" y="291957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disk1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92808" y="291142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disk2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36639" y="291142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disk3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40451" y="2903280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disk4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88747" y="291957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disk5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92559" y="291142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disk6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36390" y="291142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disk7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40202" y="2903280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disk8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45092" y="3203684"/>
            <a:ext cx="11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RAID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395536" y="3933056"/>
            <a:ext cx="7488832" cy="23623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8" name="流程图: 磁盘 177"/>
          <p:cNvSpPr/>
          <p:nvPr/>
        </p:nvSpPr>
        <p:spPr>
          <a:xfrm>
            <a:off x="1388996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9" name="流程图: 磁盘 178"/>
          <p:cNvSpPr/>
          <p:nvPr/>
        </p:nvSpPr>
        <p:spPr>
          <a:xfrm>
            <a:off x="1394093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0" name="流程图: 磁盘 179"/>
          <p:cNvSpPr/>
          <p:nvPr/>
        </p:nvSpPr>
        <p:spPr>
          <a:xfrm>
            <a:off x="1394093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1" name="流程图: 磁盘 180"/>
          <p:cNvSpPr/>
          <p:nvPr/>
        </p:nvSpPr>
        <p:spPr>
          <a:xfrm>
            <a:off x="1394093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2" name="流程图: 磁盘 181"/>
          <p:cNvSpPr/>
          <p:nvPr/>
        </p:nvSpPr>
        <p:spPr>
          <a:xfrm>
            <a:off x="1394093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" name="流程图: 磁盘 182"/>
          <p:cNvSpPr/>
          <p:nvPr/>
        </p:nvSpPr>
        <p:spPr>
          <a:xfrm>
            <a:off x="2010048" y="4090072"/>
            <a:ext cx="468652" cy="28803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" name="流程图: 磁盘 183"/>
          <p:cNvSpPr/>
          <p:nvPr/>
        </p:nvSpPr>
        <p:spPr>
          <a:xfrm>
            <a:off x="2015145" y="4405754"/>
            <a:ext cx="468652" cy="28803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" name="流程图: 磁盘 184"/>
          <p:cNvSpPr/>
          <p:nvPr/>
        </p:nvSpPr>
        <p:spPr>
          <a:xfrm>
            <a:off x="2015145" y="4693786"/>
            <a:ext cx="468652" cy="28803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6" name="流程图: 磁盘 185"/>
          <p:cNvSpPr/>
          <p:nvPr/>
        </p:nvSpPr>
        <p:spPr>
          <a:xfrm>
            <a:off x="2015145" y="4991984"/>
            <a:ext cx="468652" cy="28803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7" name="流程图: 磁盘 186"/>
          <p:cNvSpPr/>
          <p:nvPr/>
        </p:nvSpPr>
        <p:spPr>
          <a:xfrm>
            <a:off x="2015145" y="5274262"/>
            <a:ext cx="468652" cy="28803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8" name="流程图: 磁盘 187"/>
          <p:cNvSpPr/>
          <p:nvPr/>
        </p:nvSpPr>
        <p:spPr>
          <a:xfrm>
            <a:off x="2627784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9" name="流程图: 磁盘 188"/>
          <p:cNvSpPr/>
          <p:nvPr/>
        </p:nvSpPr>
        <p:spPr>
          <a:xfrm>
            <a:off x="2632881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0" name="流程图: 磁盘 189"/>
          <p:cNvSpPr/>
          <p:nvPr/>
        </p:nvSpPr>
        <p:spPr>
          <a:xfrm>
            <a:off x="2632881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1" name="流程图: 磁盘 190"/>
          <p:cNvSpPr/>
          <p:nvPr/>
        </p:nvSpPr>
        <p:spPr>
          <a:xfrm>
            <a:off x="2632881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2" name="流程图: 磁盘 191"/>
          <p:cNvSpPr/>
          <p:nvPr/>
        </p:nvSpPr>
        <p:spPr>
          <a:xfrm>
            <a:off x="2632881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流程图: 磁盘 192"/>
          <p:cNvSpPr/>
          <p:nvPr/>
        </p:nvSpPr>
        <p:spPr>
          <a:xfrm>
            <a:off x="3194494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" name="流程图: 磁盘 193"/>
          <p:cNvSpPr/>
          <p:nvPr/>
        </p:nvSpPr>
        <p:spPr>
          <a:xfrm>
            <a:off x="3199591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流程图: 磁盘 194"/>
          <p:cNvSpPr/>
          <p:nvPr/>
        </p:nvSpPr>
        <p:spPr>
          <a:xfrm>
            <a:off x="3199591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流程图: 磁盘 195"/>
          <p:cNvSpPr/>
          <p:nvPr/>
        </p:nvSpPr>
        <p:spPr>
          <a:xfrm>
            <a:off x="3199591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7" name="流程图: 磁盘 196"/>
          <p:cNvSpPr/>
          <p:nvPr/>
        </p:nvSpPr>
        <p:spPr>
          <a:xfrm>
            <a:off x="3199591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8" name="流程图: 磁盘 197"/>
          <p:cNvSpPr/>
          <p:nvPr/>
        </p:nvSpPr>
        <p:spPr>
          <a:xfrm>
            <a:off x="3815546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9" name="流程图: 磁盘 198"/>
          <p:cNvSpPr/>
          <p:nvPr/>
        </p:nvSpPr>
        <p:spPr>
          <a:xfrm>
            <a:off x="3820643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0" name="流程图: 磁盘 199"/>
          <p:cNvSpPr/>
          <p:nvPr/>
        </p:nvSpPr>
        <p:spPr>
          <a:xfrm>
            <a:off x="3820643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1" name="流程图: 磁盘 200"/>
          <p:cNvSpPr/>
          <p:nvPr/>
        </p:nvSpPr>
        <p:spPr>
          <a:xfrm>
            <a:off x="3820643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2" name="流程图: 磁盘 201"/>
          <p:cNvSpPr/>
          <p:nvPr/>
        </p:nvSpPr>
        <p:spPr>
          <a:xfrm>
            <a:off x="3820643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3" name="流程图: 磁盘 202"/>
          <p:cNvSpPr/>
          <p:nvPr/>
        </p:nvSpPr>
        <p:spPr>
          <a:xfrm>
            <a:off x="4433282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" name="流程图: 磁盘 203"/>
          <p:cNvSpPr/>
          <p:nvPr/>
        </p:nvSpPr>
        <p:spPr>
          <a:xfrm>
            <a:off x="4438379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" name="流程图: 磁盘 204"/>
          <p:cNvSpPr/>
          <p:nvPr/>
        </p:nvSpPr>
        <p:spPr>
          <a:xfrm>
            <a:off x="4438379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" name="流程图: 磁盘 205"/>
          <p:cNvSpPr/>
          <p:nvPr/>
        </p:nvSpPr>
        <p:spPr>
          <a:xfrm>
            <a:off x="4438379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7" name="流程图: 磁盘 206"/>
          <p:cNvSpPr/>
          <p:nvPr/>
        </p:nvSpPr>
        <p:spPr>
          <a:xfrm>
            <a:off x="4438379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" name="流程图: 磁盘 207"/>
          <p:cNvSpPr/>
          <p:nvPr/>
        </p:nvSpPr>
        <p:spPr>
          <a:xfrm>
            <a:off x="5059431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" name="流程图: 磁盘 208"/>
          <p:cNvSpPr/>
          <p:nvPr/>
        </p:nvSpPr>
        <p:spPr>
          <a:xfrm>
            <a:off x="5064528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0" name="流程图: 磁盘 209"/>
          <p:cNvSpPr/>
          <p:nvPr/>
        </p:nvSpPr>
        <p:spPr>
          <a:xfrm>
            <a:off x="5064528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1" name="流程图: 磁盘 210"/>
          <p:cNvSpPr/>
          <p:nvPr/>
        </p:nvSpPr>
        <p:spPr>
          <a:xfrm>
            <a:off x="5064528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2" name="流程图: 磁盘 211"/>
          <p:cNvSpPr/>
          <p:nvPr/>
        </p:nvSpPr>
        <p:spPr>
          <a:xfrm>
            <a:off x="5064528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3" name="流程图: 磁盘 212"/>
          <p:cNvSpPr/>
          <p:nvPr/>
        </p:nvSpPr>
        <p:spPr>
          <a:xfrm>
            <a:off x="5680483" y="409007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4" name="流程图: 磁盘 213"/>
          <p:cNvSpPr/>
          <p:nvPr/>
        </p:nvSpPr>
        <p:spPr>
          <a:xfrm>
            <a:off x="5685580" y="440575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" name="流程图: 磁盘 214"/>
          <p:cNvSpPr/>
          <p:nvPr/>
        </p:nvSpPr>
        <p:spPr>
          <a:xfrm>
            <a:off x="5685580" y="4693786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6" name="流程图: 磁盘 215"/>
          <p:cNvSpPr/>
          <p:nvPr/>
        </p:nvSpPr>
        <p:spPr>
          <a:xfrm>
            <a:off x="5685580" y="4991984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7" name="流程图: 磁盘 216"/>
          <p:cNvSpPr/>
          <p:nvPr/>
        </p:nvSpPr>
        <p:spPr>
          <a:xfrm>
            <a:off x="5685580" y="5274262"/>
            <a:ext cx="468652" cy="28803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8" name="流程图: 磁盘 217"/>
          <p:cNvSpPr/>
          <p:nvPr/>
        </p:nvSpPr>
        <p:spPr>
          <a:xfrm>
            <a:off x="6298219" y="4090072"/>
            <a:ext cx="468652" cy="28803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9" name="流程图: 磁盘 218"/>
          <p:cNvSpPr/>
          <p:nvPr/>
        </p:nvSpPr>
        <p:spPr>
          <a:xfrm>
            <a:off x="6303316" y="4405754"/>
            <a:ext cx="468652" cy="28803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0" name="流程图: 磁盘 219"/>
          <p:cNvSpPr/>
          <p:nvPr/>
        </p:nvSpPr>
        <p:spPr>
          <a:xfrm>
            <a:off x="6303316" y="4693786"/>
            <a:ext cx="468652" cy="28803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1" name="流程图: 磁盘 220"/>
          <p:cNvSpPr/>
          <p:nvPr/>
        </p:nvSpPr>
        <p:spPr>
          <a:xfrm>
            <a:off x="6303316" y="4991984"/>
            <a:ext cx="468652" cy="28803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2" name="流程图: 磁盘 221"/>
          <p:cNvSpPr/>
          <p:nvPr/>
        </p:nvSpPr>
        <p:spPr>
          <a:xfrm>
            <a:off x="6303316" y="5274262"/>
            <a:ext cx="468652" cy="28803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3" name="圆角矩形 222"/>
          <p:cNvSpPr/>
          <p:nvPr/>
        </p:nvSpPr>
        <p:spPr>
          <a:xfrm>
            <a:off x="1318042" y="403473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4" name="圆角矩形 223"/>
          <p:cNvSpPr/>
          <p:nvPr/>
        </p:nvSpPr>
        <p:spPr>
          <a:xfrm>
            <a:off x="1939094" y="4047568"/>
            <a:ext cx="6210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" name="圆角矩形 224"/>
          <p:cNvSpPr/>
          <p:nvPr/>
        </p:nvSpPr>
        <p:spPr>
          <a:xfrm>
            <a:off x="2574879" y="4047568"/>
            <a:ext cx="6210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6" name="圆角矩形 225"/>
          <p:cNvSpPr/>
          <p:nvPr/>
        </p:nvSpPr>
        <p:spPr>
          <a:xfrm>
            <a:off x="3199591" y="4047568"/>
            <a:ext cx="544852" cy="1594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圆角矩形 226"/>
          <p:cNvSpPr/>
          <p:nvPr/>
        </p:nvSpPr>
        <p:spPr>
          <a:xfrm>
            <a:off x="3744443" y="403473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8" name="圆角矩形 227"/>
          <p:cNvSpPr/>
          <p:nvPr/>
        </p:nvSpPr>
        <p:spPr>
          <a:xfrm>
            <a:off x="4365495" y="4034730"/>
            <a:ext cx="621052" cy="16072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9" name="圆角矩形 228"/>
          <p:cNvSpPr/>
          <p:nvPr/>
        </p:nvSpPr>
        <p:spPr>
          <a:xfrm>
            <a:off x="4986547" y="4019886"/>
            <a:ext cx="622833" cy="16058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圆角矩形 229"/>
          <p:cNvSpPr/>
          <p:nvPr/>
        </p:nvSpPr>
        <p:spPr>
          <a:xfrm>
            <a:off x="5609380" y="4019886"/>
            <a:ext cx="621052" cy="16058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1" name="圆角矩形 230"/>
          <p:cNvSpPr/>
          <p:nvPr/>
        </p:nvSpPr>
        <p:spPr>
          <a:xfrm>
            <a:off x="6230432" y="4019232"/>
            <a:ext cx="621052" cy="162277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388996" y="564200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disk1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992808" y="563385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失效</a:t>
            </a:r>
            <a:endParaRPr lang="zh-CN" altLang="en-US" sz="105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636639" y="563385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disk3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240451" y="5625710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disk4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788747" y="564200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disk5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392559" y="563385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disk6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036390" y="5633859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disk7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640202" y="5625710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disk8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6188498" y="5641879"/>
            <a:ext cx="8113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Hot spare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2" name="圆角矩形 241"/>
          <p:cNvSpPr/>
          <p:nvPr/>
        </p:nvSpPr>
        <p:spPr>
          <a:xfrm>
            <a:off x="1259632" y="1334344"/>
            <a:ext cx="6120680" cy="901912"/>
          </a:xfrm>
          <a:prstGeom prst="roundRect">
            <a:avLst/>
          </a:prstGeom>
          <a:solidFill>
            <a:schemeClr val="accent6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545092" y="5926114"/>
            <a:ext cx="11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AID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72200" y="15116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LUN1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11560" y="1406686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Cell1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11560" y="1683324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Cell2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11560" y="1982750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Cell3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1560" y="225938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Cell4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12344" y="2568890"/>
            <a:ext cx="647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>
                <a:latin typeface="微软雅黑" pitchFamily="34" charset="-122"/>
                <a:ea typeface="微软雅黑" pitchFamily="34" charset="-122"/>
              </a:rPr>
              <a:t>CellN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1" name="右大括号 250"/>
          <p:cNvSpPr/>
          <p:nvPr/>
        </p:nvSpPr>
        <p:spPr>
          <a:xfrm>
            <a:off x="6948264" y="4047568"/>
            <a:ext cx="144016" cy="9342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ln w="38100">
                <a:solidFill>
                  <a:schemeClr val="tx1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002505" y="4365104"/>
            <a:ext cx="126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Rebuild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5" name="Title 1"/>
          <p:cNvSpPr>
            <a:spLocks/>
          </p:cNvSpPr>
          <p:nvPr/>
        </p:nvSpPr>
        <p:spPr bwMode="auto">
          <a:xfrm>
            <a:off x="107504" y="265426"/>
            <a:ext cx="8496944" cy="5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DS600-G20 PRAID principle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669970" y="4146174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Cell1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669970" y="4422812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Cell2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69970" y="4722238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Cell3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69970" y="4998876"/>
            <a:ext cx="55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Cell4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70754" y="5308378"/>
            <a:ext cx="647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>
                <a:latin typeface="微软雅黑" pitchFamily="34" charset="-122"/>
                <a:ea typeface="微软雅黑" pitchFamily="34" charset="-122"/>
              </a:rPr>
              <a:t>CellN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1" name="圆角矩形 260"/>
          <p:cNvSpPr/>
          <p:nvPr/>
        </p:nvSpPr>
        <p:spPr>
          <a:xfrm>
            <a:off x="1259632" y="4063737"/>
            <a:ext cx="5646093" cy="901912"/>
          </a:xfrm>
          <a:prstGeom prst="roundRect">
            <a:avLst/>
          </a:prstGeom>
          <a:solidFill>
            <a:schemeClr val="accent6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472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51520" y="332656"/>
            <a:ext cx="7441231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Perfect 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Rebuild vs. Normal Rebuild</a:t>
            </a:r>
          </a:p>
        </p:txBody>
      </p:sp>
      <p:sp>
        <p:nvSpPr>
          <p:cNvPr id="10" name="Rectangle 111"/>
          <p:cNvSpPr>
            <a:spLocks noChangeArrowheads="1"/>
          </p:cNvSpPr>
          <p:nvPr/>
        </p:nvSpPr>
        <p:spPr bwMode="auto">
          <a:xfrm>
            <a:off x="539552" y="1407924"/>
            <a:ext cx="79932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4D4D4D"/>
                </a:solidFill>
                <a:latin typeface="Calibri" panose="020F0502020204030204" pitchFamily="34" charset="0"/>
              </a:rPr>
              <a:t>In order to more clearly illustrate the advantage of the Perfect Rebuild feature, here is a test result that compares the time required for a full rebuild to the time required for Perfect  Rebuild using different sized LUNs and different levels of LUN capacity utilization. </a:t>
            </a:r>
          </a:p>
        </p:txBody>
      </p:sp>
      <p:sp>
        <p:nvSpPr>
          <p:cNvPr id="11" name="Rectangle 152"/>
          <p:cNvSpPr>
            <a:spLocks noChangeArrowheads="1"/>
          </p:cNvSpPr>
          <p:nvPr/>
        </p:nvSpPr>
        <p:spPr bwMode="auto">
          <a:xfrm>
            <a:off x="542165" y="5193369"/>
            <a:ext cx="7701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4D4D4D"/>
                </a:solidFill>
                <a:latin typeface="Calibri" panose="020F0502020204030204" pitchFamily="34" charset="0"/>
              </a:rPr>
              <a:t>Note</a:t>
            </a:r>
            <a:r>
              <a:rPr lang="en-US" altLang="zh-TW" sz="1600">
                <a:solidFill>
                  <a:srgbClr val="4D4D4D"/>
                </a:solidFill>
                <a:latin typeface="Calibri" panose="020F0502020204030204" pitchFamily="34" charset="0"/>
              </a:rPr>
              <a:t>: The results listed here were from a test setup using Windows Server 2008 R2 Enterprise (Full Installation) 64bit SP1 (OS size</a:t>
            </a:r>
            <a:r>
              <a:rPr lang="en-US" altLang="zh-TW" sz="1600" b="1">
                <a:solidFill>
                  <a:srgbClr val="4D4D4D"/>
                </a:solidFill>
                <a:latin typeface="Calibri" panose="020F0502020204030204" pitchFamily="34" charset="0"/>
              </a:rPr>
              <a:t>: </a:t>
            </a:r>
            <a:r>
              <a:rPr lang="en-US" altLang="zh-TW" sz="1600">
                <a:solidFill>
                  <a:srgbClr val="4D4D4D"/>
                </a:solidFill>
                <a:latin typeface="Calibri" panose="020F0502020204030204" pitchFamily="34" charset="0"/>
              </a:rPr>
              <a:t>8GB</a:t>
            </a:r>
            <a:r>
              <a:rPr lang="en-US" altLang="zh-TW" sz="1600" b="1">
                <a:solidFill>
                  <a:srgbClr val="4D4D4D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12" name="Group 3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85192"/>
              </p:ext>
            </p:extLst>
          </p:nvPr>
        </p:nvGraphicFramePr>
        <p:xfrm>
          <a:off x="611782" y="2616509"/>
          <a:ext cx="7848799" cy="2451109"/>
        </p:xfrm>
        <a:graphic>
          <a:graphicData uri="http://schemas.openxmlformats.org/drawingml/2006/table">
            <a:tbl>
              <a:tblPr/>
              <a:tblGrid>
                <a:gridCol w="1410293"/>
                <a:gridCol w="1408675"/>
                <a:gridCol w="1677150"/>
                <a:gridCol w="1675532"/>
                <a:gridCol w="1677149"/>
              </a:tblGrid>
              <a:tr h="4182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LUN Capacity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LUN Usage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Time required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% Improved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508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Full rebuild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Perfect Rebuild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250GB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67m 56s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16m 20s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416%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08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500GB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50%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68m 13s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34m 17s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198%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750GB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75%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68m 22s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49m 57s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137%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6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/>
          </p:cNvSpPr>
          <p:nvPr/>
        </p:nvSpPr>
        <p:spPr bwMode="auto">
          <a:xfrm>
            <a:off x="357158" y="285728"/>
            <a:ext cx="6678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Advance 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Battery Flash Backup </a:t>
            </a:r>
          </a:p>
        </p:txBody>
      </p:sp>
      <p:grpSp>
        <p:nvGrpSpPr>
          <p:cNvPr id="74" name="Group 191"/>
          <p:cNvGrpSpPr>
            <a:grpSpLocks/>
          </p:cNvGrpSpPr>
          <p:nvPr/>
        </p:nvGrpSpPr>
        <p:grpSpPr bwMode="auto">
          <a:xfrm>
            <a:off x="4383584" y="3313386"/>
            <a:ext cx="792163" cy="1165225"/>
            <a:chOff x="4694" y="2133"/>
            <a:chExt cx="499" cy="734"/>
          </a:xfrm>
        </p:grpSpPr>
        <p:sp>
          <p:nvSpPr>
            <p:cNvPr id="75" name="AutoShape 142"/>
            <p:cNvSpPr>
              <a:spLocks noChangeArrowheads="1"/>
            </p:cNvSpPr>
            <p:nvPr/>
          </p:nvSpPr>
          <p:spPr bwMode="auto">
            <a:xfrm>
              <a:off x="4694" y="2133"/>
              <a:ext cx="499" cy="707"/>
            </a:xfrm>
            <a:prstGeom prst="roundRect">
              <a:avLst>
                <a:gd name="adj" fmla="val 7625"/>
              </a:avLst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76" name="Group 98"/>
            <p:cNvGrpSpPr>
              <a:grpSpLocks/>
            </p:cNvGrpSpPr>
            <p:nvPr/>
          </p:nvGrpSpPr>
          <p:grpSpPr bwMode="auto">
            <a:xfrm>
              <a:off x="4967" y="2476"/>
              <a:ext cx="144" cy="227"/>
              <a:chOff x="2472" y="2477"/>
              <a:chExt cx="317" cy="499"/>
            </a:xfrm>
          </p:grpSpPr>
          <p:sp>
            <p:nvSpPr>
              <p:cNvPr id="105" name="AutoShape 99"/>
              <p:cNvSpPr>
                <a:spLocks noChangeArrowheads="1"/>
              </p:cNvSpPr>
              <p:nvPr/>
            </p:nvSpPr>
            <p:spPr bwMode="auto">
              <a:xfrm>
                <a:off x="2472" y="2523"/>
                <a:ext cx="317" cy="453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6" name="AutoShape 100"/>
              <p:cNvSpPr>
                <a:spLocks noChangeArrowheads="1"/>
              </p:cNvSpPr>
              <p:nvPr/>
            </p:nvSpPr>
            <p:spPr bwMode="auto">
              <a:xfrm>
                <a:off x="2562" y="2477"/>
                <a:ext cx="136" cy="45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7" name="Rectangle 101"/>
              <p:cNvSpPr>
                <a:spLocks noChangeArrowheads="1"/>
              </p:cNvSpPr>
              <p:nvPr/>
            </p:nvSpPr>
            <p:spPr bwMode="auto">
              <a:xfrm>
                <a:off x="2517" y="281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8" name="Rectangle 102"/>
              <p:cNvSpPr>
                <a:spLocks noChangeArrowheads="1"/>
              </p:cNvSpPr>
              <p:nvPr/>
            </p:nvSpPr>
            <p:spPr bwMode="auto">
              <a:xfrm>
                <a:off x="2517" y="287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9" name="Rectangle 103"/>
              <p:cNvSpPr>
                <a:spLocks noChangeArrowheads="1"/>
              </p:cNvSpPr>
              <p:nvPr/>
            </p:nvSpPr>
            <p:spPr bwMode="auto">
              <a:xfrm>
                <a:off x="2517" y="269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0" name="Rectangle 104"/>
              <p:cNvSpPr>
                <a:spLocks noChangeArrowheads="1"/>
              </p:cNvSpPr>
              <p:nvPr/>
            </p:nvSpPr>
            <p:spPr bwMode="auto">
              <a:xfrm>
                <a:off x="2517" y="275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1" name="Rectangle 105"/>
              <p:cNvSpPr>
                <a:spLocks noChangeArrowheads="1"/>
              </p:cNvSpPr>
              <p:nvPr/>
            </p:nvSpPr>
            <p:spPr bwMode="auto">
              <a:xfrm>
                <a:off x="2517" y="256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2" name="Rectangle 106"/>
              <p:cNvSpPr>
                <a:spLocks noChangeArrowheads="1"/>
              </p:cNvSpPr>
              <p:nvPr/>
            </p:nvSpPr>
            <p:spPr bwMode="auto">
              <a:xfrm>
                <a:off x="2517" y="262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77" name="Group 143"/>
            <p:cNvGrpSpPr>
              <a:grpSpLocks/>
            </p:cNvGrpSpPr>
            <p:nvPr/>
          </p:nvGrpSpPr>
          <p:grpSpPr bwMode="auto">
            <a:xfrm>
              <a:off x="4785" y="2476"/>
              <a:ext cx="145" cy="228"/>
              <a:chOff x="2472" y="2477"/>
              <a:chExt cx="317" cy="499"/>
            </a:xfrm>
          </p:grpSpPr>
          <p:sp>
            <p:nvSpPr>
              <p:cNvPr id="97" name="AutoShape 144"/>
              <p:cNvSpPr>
                <a:spLocks noChangeArrowheads="1"/>
              </p:cNvSpPr>
              <p:nvPr/>
            </p:nvSpPr>
            <p:spPr bwMode="auto">
              <a:xfrm>
                <a:off x="2472" y="2523"/>
                <a:ext cx="317" cy="453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8" name="AutoShape 145"/>
              <p:cNvSpPr>
                <a:spLocks noChangeArrowheads="1"/>
              </p:cNvSpPr>
              <p:nvPr/>
            </p:nvSpPr>
            <p:spPr bwMode="auto">
              <a:xfrm>
                <a:off x="2562" y="2477"/>
                <a:ext cx="136" cy="45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9" name="Rectangle 146"/>
              <p:cNvSpPr>
                <a:spLocks noChangeArrowheads="1"/>
              </p:cNvSpPr>
              <p:nvPr/>
            </p:nvSpPr>
            <p:spPr bwMode="auto">
              <a:xfrm>
                <a:off x="2517" y="281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0" name="Rectangle 147"/>
              <p:cNvSpPr>
                <a:spLocks noChangeArrowheads="1"/>
              </p:cNvSpPr>
              <p:nvPr/>
            </p:nvSpPr>
            <p:spPr bwMode="auto">
              <a:xfrm>
                <a:off x="2517" y="287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1" name="Rectangle 148"/>
              <p:cNvSpPr>
                <a:spLocks noChangeArrowheads="1"/>
              </p:cNvSpPr>
              <p:nvPr/>
            </p:nvSpPr>
            <p:spPr bwMode="auto">
              <a:xfrm>
                <a:off x="2517" y="269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2" name="Rectangle 149"/>
              <p:cNvSpPr>
                <a:spLocks noChangeArrowheads="1"/>
              </p:cNvSpPr>
              <p:nvPr/>
            </p:nvSpPr>
            <p:spPr bwMode="auto">
              <a:xfrm>
                <a:off x="2517" y="275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3" name="Rectangle 150"/>
              <p:cNvSpPr>
                <a:spLocks noChangeArrowheads="1"/>
              </p:cNvSpPr>
              <p:nvPr/>
            </p:nvSpPr>
            <p:spPr bwMode="auto">
              <a:xfrm>
                <a:off x="2517" y="256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4" name="Rectangle 151"/>
              <p:cNvSpPr>
                <a:spLocks noChangeArrowheads="1"/>
              </p:cNvSpPr>
              <p:nvPr/>
            </p:nvSpPr>
            <p:spPr bwMode="auto">
              <a:xfrm>
                <a:off x="2517" y="262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78" name="Group 161"/>
            <p:cNvGrpSpPr>
              <a:grpSpLocks/>
            </p:cNvGrpSpPr>
            <p:nvPr/>
          </p:nvGrpSpPr>
          <p:grpSpPr bwMode="auto">
            <a:xfrm>
              <a:off x="4785" y="2204"/>
              <a:ext cx="144" cy="227"/>
              <a:chOff x="2472" y="2477"/>
              <a:chExt cx="317" cy="499"/>
            </a:xfrm>
          </p:grpSpPr>
          <p:sp>
            <p:nvSpPr>
              <p:cNvPr id="89" name="AutoShape 162"/>
              <p:cNvSpPr>
                <a:spLocks noChangeArrowheads="1"/>
              </p:cNvSpPr>
              <p:nvPr/>
            </p:nvSpPr>
            <p:spPr bwMode="auto">
              <a:xfrm>
                <a:off x="2472" y="2523"/>
                <a:ext cx="317" cy="453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0" name="AutoShape 163"/>
              <p:cNvSpPr>
                <a:spLocks noChangeArrowheads="1"/>
              </p:cNvSpPr>
              <p:nvPr/>
            </p:nvSpPr>
            <p:spPr bwMode="auto">
              <a:xfrm>
                <a:off x="2562" y="2477"/>
                <a:ext cx="136" cy="45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1" name="Rectangle 164"/>
              <p:cNvSpPr>
                <a:spLocks noChangeArrowheads="1"/>
              </p:cNvSpPr>
              <p:nvPr/>
            </p:nvSpPr>
            <p:spPr bwMode="auto">
              <a:xfrm>
                <a:off x="2517" y="281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2" name="Rectangle 165"/>
              <p:cNvSpPr>
                <a:spLocks noChangeArrowheads="1"/>
              </p:cNvSpPr>
              <p:nvPr/>
            </p:nvSpPr>
            <p:spPr bwMode="auto">
              <a:xfrm>
                <a:off x="2517" y="287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" name="Rectangle 166"/>
              <p:cNvSpPr>
                <a:spLocks noChangeArrowheads="1"/>
              </p:cNvSpPr>
              <p:nvPr/>
            </p:nvSpPr>
            <p:spPr bwMode="auto">
              <a:xfrm>
                <a:off x="2517" y="269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4" name="Rectangle 167"/>
              <p:cNvSpPr>
                <a:spLocks noChangeArrowheads="1"/>
              </p:cNvSpPr>
              <p:nvPr/>
            </p:nvSpPr>
            <p:spPr bwMode="auto">
              <a:xfrm>
                <a:off x="2517" y="275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5" name="Rectangle 168"/>
              <p:cNvSpPr>
                <a:spLocks noChangeArrowheads="1"/>
              </p:cNvSpPr>
              <p:nvPr/>
            </p:nvSpPr>
            <p:spPr bwMode="auto">
              <a:xfrm>
                <a:off x="2517" y="256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6" name="Rectangle 169"/>
              <p:cNvSpPr>
                <a:spLocks noChangeArrowheads="1"/>
              </p:cNvSpPr>
              <p:nvPr/>
            </p:nvSpPr>
            <p:spPr bwMode="auto">
              <a:xfrm>
                <a:off x="2517" y="262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79" name="Group 170"/>
            <p:cNvGrpSpPr>
              <a:grpSpLocks/>
            </p:cNvGrpSpPr>
            <p:nvPr/>
          </p:nvGrpSpPr>
          <p:grpSpPr bwMode="auto">
            <a:xfrm>
              <a:off x="4966" y="2204"/>
              <a:ext cx="145" cy="228"/>
              <a:chOff x="2472" y="2477"/>
              <a:chExt cx="317" cy="499"/>
            </a:xfrm>
          </p:grpSpPr>
          <p:sp>
            <p:nvSpPr>
              <p:cNvPr id="81" name="AutoShape 171"/>
              <p:cNvSpPr>
                <a:spLocks noChangeArrowheads="1"/>
              </p:cNvSpPr>
              <p:nvPr/>
            </p:nvSpPr>
            <p:spPr bwMode="auto">
              <a:xfrm>
                <a:off x="2472" y="2523"/>
                <a:ext cx="317" cy="453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2" name="AutoShape 172"/>
              <p:cNvSpPr>
                <a:spLocks noChangeArrowheads="1"/>
              </p:cNvSpPr>
              <p:nvPr/>
            </p:nvSpPr>
            <p:spPr bwMode="auto">
              <a:xfrm>
                <a:off x="2562" y="2477"/>
                <a:ext cx="136" cy="45"/>
              </a:xfrm>
              <a:prstGeom prst="roundRect">
                <a:avLst>
                  <a:gd name="adj" fmla="val 16528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3" name="Rectangle 173"/>
              <p:cNvSpPr>
                <a:spLocks noChangeArrowheads="1"/>
              </p:cNvSpPr>
              <p:nvPr/>
            </p:nvSpPr>
            <p:spPr bwMode="auto">
              <a:xfrm>
                <a:off x="2517" y="281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4" name="Rectangle 174"/>
              <p:cNvSpPr>
                <a:spLocks noChangeArrowheads="1"/>
              </p:cNvSpPr>
              <p:nvPr/>
            </p:nvSpPr>
            <p:spPr bwMode="auto">
              <a:xfrm>
                <a:off x="2517" y="2878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" name="Rectangle 175"/>
              <p:cNvSpPr>
                <a:spLocks noChangeArrowheads="1"/>
              </p:cNvSpPr>
              <p:nvPr/>
            </p:nvSpPr>
            <p:spPr bwMode="auto">
              <a:xfrm>
                <a:off x="2517" y="269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6" name="Rectangle 176"/>
              <p:cNvSpPr>
                <a:spLocks noChangeArrowheads="1"/>
              </p:cNvSpPr>
              <p:nvPr/>
            </p:nvSpPr>
            <p:spPr bwMode="auto">
              <a:xfrm>
                <a:off x="2517" y="2754"/>
                <a:ext cx="227" cy="46"/>
              </a:xfrm>
              <a:prstGeom prst="rect">
                <a:avLst/>
              </a:prstGeom>
              <a:solidFill>
                <a:srgbClr val="00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" name="Rectangle 177"/>
              <p:cNvSpPr>
                <a:spLocks noChangeArrowheads="1"/>
              </p:cNvSpPr>
              <p:nvPr/>
            </p:nvSpPr>
            <p:spPr bwMode="auto">
              <a:xfrm>
                <a:off x="2517" y="256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8" name="Rectangle 178"/>
              <p:cNvSpPr>
                <a:spLocks noChangeArrowheads="1"/>
              </p:cNvSpPr>
              <p:nvPr/>
            </p:nvSpPr>
            <p:spPr bwMode="auto">
              <a:xfrm>
                <a:off x="2517" y="2628"/>
                <a:ext cx="227" cy="46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0" name="Text Box 186"/>
            <p:cNvSpPr txBox="1">
              <a:spLocks noChangeArrowheads="1"/>
            </p:cNvSpPr>
            <p:nvPr/>
          </p:nvSpPr>
          <p:spPr bwMode="auto">
            <a:xfrm>
              <a:off x="4787" y="2675"/>
              <a:ext cx="3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TW" sz="1400" b="1">
                  <a:solidFill>
                    <a:srgbClr val="777777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BBU</a:t>
              </a:r>
            </a:p>
          </p:txBody>
        </p:sp>
      </p:grpSp>
      <p:sp>
        <p:nvSpPr>
          <p:cNvPr id="113" name="AutoShape 137"/>
          <p:cNvSpPr>
            <a:spLocks noChangeArrowheads="1"/>
          </p:cNvSpPr>
          <p:nvPr/>
        </p:nvSpPr>
        <p:spPr bwMode="auto">
          <a:xfrm>
            <a:off x="856159" y="3311798"/>
            <a:ext cx="3289300" cy="1123950"/>
          </a:xfrm>
          <a:prstGeom prst="roundRect">
            <a:avLst>
              <a:gd name="adj" fmla="val 6968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14" name="Group 53"/>
          <p:cNvGrpSpPr>
            <a:grpSpLocks/>
          </p:cNvGrpSpPr>
          <p:nvPr/>
        </p:nvGrpSpPr>
        <p:grpSpPr bwMode="auto">
          <a:xfrm>
            <a:off x="2511922" y="3549923"/>
            <a:ext cx="1363662" cy="598488"/>
            <a:chOff x="1292" y="1777"/>
            <a:chExt cx="772" cy="338"/>
          </a:xfrm>
        </p:grpSpPr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1313" y="1777"/>
              <a:ext cx="751" cy="338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chemeClr val="bg1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Flash Backup Module</a:t>
              </a:r>
            </a:p>
          </p:txBody>
        </p:sp>
        <p:sp>
          <p:nvSpPr>
            <p:cNvPr id="116" name="Rectangle 12"/>
            <p:cNvSpPr>
              <a:spLocks noChangeArrowheads="1"/>
            </p:cNvSpPr>
            <p:nvPr/>
          </p:nvSpPr>
          <p:spPr bwMode="auto">
            <a:xfrm>
              <a:off x="1292" y="1777"/>
              <a:ext cx="46" cy="3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2018" y="1777"/>
              <a:ext cx="46" cy="33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18" name="AutoShape 140"/>
          <p:cNvSpPr>
            <a:spLocks noChangeArrowheads="1"/>
          </p:cNvSpPr>
          <p:nvPr/>
        </p:nvSpPr>
        <p:spPr bwMode="auto">
          <a:xfrm>
            <a:off x="2151559" y="3572148"/>
            <a:ext cx="576263" cy="542925"/>
          </a:xfrm>
          <a:prstGeom prst="rightArrow">
            <a:avLst>
              <a:gd name="adj1" fmla="val 53944"/>
              <a:gd name="adj2" fmla="val 31287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9" name="AutoShape 138"/>
          <p:cNvSpPr>
            <a:spLocks noChangeArrowheads="1"/>
          </p:cNvSpPr>
          <p:nvPr/>
        </p:nvSpPr>
        <p:spPr bwMode="auto">
          <a:xfrm>
            <a:off x="856159" y="4580211"/>
            <a:ext cx="3289300" cy="1123950"/>
          </a:xfrm>
          <a:prstGeom prst="roundRect">
            <a:avLst>
              <a:gd name="adj" fmla="val 6968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4913910" y="1768503"/>
            <a:ext cx="37449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How it works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4D4D4D"/>
                </a:solidFill>
                <a:latin typeface="Calibri" panose="020F0502020204030204" pitchFamily="34" charset="0"/>
              </a:rPr>
              <a:t>Uses power from the BBU module to save write cache data to non-volatile NAND flash memory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4D4D4D"/>
                </a:solidFill>
                <a:latin typeface="Calibri" panose="020F0502020204030204" pitchFamily="34" charset="0"/>
              </a:rPr>
              <a:t>Keeps RAID controller write cache data for years beyond the standard 72 hours data retention period provided by a typical BBU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4D4D4D"/>
                </a:solidFill>
                <a:latin typeface="Calibri" panose="020F0502020204030204" pitchFamily="34" charset="0"/>
              </a:rPr>
              <a:t>Provides same function at a lower cost level compared to competitive </a:t>
            </a:r>
            <a:r>
              <a:rPr lang="en-US" altLang="zh-TW" dirty="0" err="1">
                <a:solidFill>
                  <a:srgbClr val="4D4D4D"/>
                </a:solidFill>
                <a:latin typeface="Calibri" panose="020F0502020204030204" pitchFamily="34" charset="0"/>
              </a:rPr>
              <a:t>SuperCapacitor</a:t>
            </a:r>
            <a:r>
              <a:rPr lang="en-US" altLang="zh-TW" dirty="0">
                <a:solidFill>
                  <a:srgbClr val="4D4D4D"/>
                </a:solidFill>
                <a:latin typeface="Calibri" panose="020F0502020204030204" pitchFamily="34" charset="0"/>
              </a:rPr>
              <a:t> design</a:t>
            </a:r>
          </a:p>
        </p:txBody>
      </p:sp>
      <p:sp>
        <p:nvSpPr>
          <p:cNvPr id="121" name="AutoShape 44"/>
          <p:cNvSpPr>
            <a:spLocks noChangeArrowheads="1"/>
          </p:cNvSpPr>
          <p:nvPr/>
        </p:nvSpPr>
        <p:spPr bwMode="auto">
          <a:xfrm>
            <a:off x="640259" y="3248298"/>
            <a:ext cx="650875" cy="468313"/>
          </a:xfrm>
          <a:prstGeom prst="irregularSeal2">
            <a:avLst/>
          </a:prstGeom>
          <a:gradFill rotWithShape="0">
            <a:gsLst>
              <a:gs pos="0">
                <a:srgbClr val="FFE37A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" name="AutoShape 51"/>
          <p:cNvSpPr>
            <a:spLocks noChangeArrowheads="1"/>
          </p:cNvSpPr>
          <p:nvPr/>
        </p:nvSpPr>
        <p:spPr bwMode="auto">
          <a:xfrm>
            <a:off x="827584" y="2060848"/>
            <a:ext cx="3289300" cy="1123950"/>
          </a:xfrm>
          <a:prstGeom prst="roundRect">
            <a:avLst>
              <a:gd name="adj" fmla="val 6968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" name="AutoShape 6"/>
          <p:cNvSpPr>
            <a:spLocks noChangeArrowheads="1"/>
          </p:cNvSpPr>
          <p:nvPr/>
        </p:nvSpPr>
        <p:spPr bwMode="auto">
          <a:xfrm>
            <a:off x="1092697" y="3572148"/>
            <a:ext cx="1258887" cy="560388"/>
          </a:xfrm>
          <a:prstGeom prst="roundRect">
            <a:avLst>
              <a:gd name="adj" fmla="val 13875"/>
            </a:avLst>
          </a:prstGeom>
          <a:gradFill rotWithShape="1">
            <a:gsLst>
              <a:gs pos="0">
                <a:srgbClr val="99CC00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chemeClr val="bg1"/>
                </a:solidFill>
                <a:latin typeface="Calibri" panose="020F0502020204030204" pitchFamily="34" charset="0"/>
              </a:rPr>
              <a:t>DDR3</a:t>
            </a:r>
          </a:p>
        </p:txBody>
      </p:sp>
      <p:pic>
        <p:nvPicPr>
          <p:cNvPr id="124" name="Picture 61" descr="disc lt blu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32372" y="4751661"/>
            <a:ext cx="28019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47"/>
          <p:cNvSpPr txBox="1">
            <a:spLocks noChangeArrowheads="1"/>
          </p:cNvSpPr>
          <p:nvPr/>
        </p:nvSpPr>
        <p:spPr bwMode="auto">
          <a:xfrm>
            <a:off x="1926134" y="5083448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chemeClr val="bg1"/>
                </a:solidFill>
                <a:latin typeface="Calibri" panose="020F0502020204030204" pitchFamily="34" charset="0"/>
              </a:rPr>
              <a:t>Disk Arrays</a:t>
            </a:r>
          </a:p>
        </p:txBody>
      </p:sp>
      <p:sp>
        <p:nvSpPr>
          <p:cNvPr id="126" name="AutoShape 49"/>
          <p:cNvSpPr>
            <a:spLocks noChangeArrowheads="1"/>
          </p:cNvSpPr>
          <p:nvPr/>
        </p:nvSpPr>
        <p:spPr bwMode="auto">
          <a:xfrm>
            <a:off x="1502272" y="3006998"/>
            <a:ext cx="506412" cy="636588"/>
          </a:xfrm>
          <a:prstGeom prst="upDownArrow">
            <a:avLst>
              <a:gd name="adj1" fmla="val 58676"/>
              <a:gd name="adj2" fmla="val 31840"/>
            </a:avLst>
          </a:prstGeom>
          <a:solidFill>
            <a:srgbClr val="FF99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7" name="AutoShape 50"/>
          <p:cNvSpPr>
            <a:spLocks noChangeArrowheads="1"/>
          </p:cNvSpPr>
          <p:nvPr/>
        </p:nvSpPr>
        <p:spPr bwMode="auto">
          <a:xfrm>
            <a:off x="1502272" y="4159523"/>
            <a:ext cx="504825" cy="636588"/>
          </a:xfrm>
          <a:prstGeom prst="upDownArrow">
            <a:avLst>
              <a:gd name="adj1" fmla="val 58676"/>
              <a:gd name="adj2" fmla="val 31940"/>
            </a:avLst>
          </a:prstGeom>
          <a:solidFill>
            <a:srgbClr val="FF99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8" name="Picture 54" descr="rack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84" y="2221186"/>
            <a:ext cx="520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55" descr="Auth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22" y="2221186"/>
            <a:ext cx="61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56" descr="Internet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72" y="2221186"/>
            <a:ext cx="676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Line 131"/>
          <p:cNvSpPr>
            <a:spLocks noChangeShapeType="1"/>
          </p:cNvSpPr>
          <p:nvPr/>
        </p:nvSpPr>
        <p:spPr bwMode="auto">
          <a:xfrm flipH="1">
            <a:off x="4139109" y="3861073"/>
            <a:ext cx="6048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2" name="AutoShape 141"/>
          <p:cNvSpPr>
            <a:spLocks noChangeArrowheads="1"/>
          </p:cNvSpPr>
          <p:nvPr/>
        </p:nvSpPr>
        <p:spPr bwMode="auto">
          <a:xfrm>
            <a:off x="640259" y="4435748"/>
            <a:ext cx="650875" cy="468313"/>
          </a:xfrm>
          <a:prstGeom prst="irregularSeal2">
            <a:avLst/>
          </a:prstGeom>
          <a:gradFill rotWithShape="0">
            <a:gsLst>
              <a:gs pos="0">
                <a:srgbClr val="FFE37A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" name="Text Box 187"/>
          <p:cNvSpPr txBox="1">
            <a:spLocks noChangeArrowheads="1"/>
          </p:cNvSpPr>
          <p:nvPr/>
        </p:nvSpPr>
        <p:spPr bwMode="auto">
          <a:xfrm>
            <a:off x="1864222" y="4130948"/>
            <a:ext cx="126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 b="1">
                <a:solidFill>
                  <a:srgbClr val="777777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Controller FRU</a:t>
            </a:r>
          </a:p>
        </p:txBody>
      </p:sp>
      <p:sp>
        <p:nvSpPr>
          <p:cNvPr id="134" name="AutoShape 188"/>
          <p:cNvSpPr>
            <a:spLocks noChangeArrowheads="1"/>
          </p:cNvSpPr>
          <p:nvPr/>
        </p:nvSpPr>
        <p:spPr bwMode="auto">
          <a:xfrm rot="10800000">
            <a:off x="2151559" y="3572148"/>
            <a:ext cx="431800" cy="542925"/>
          </a:xfrm>
          <a:prstGeom prst="rightArrow">
            <a:avLst>
              <a:gd name="adj1" fmla="val 53806"/>
              <a:gd name="adj2" fmla="val 34931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5" name="Line 192"/>
          <p:cNvSpPr>
            <a:spLocks noChangeShapeType="1"/>
          </p:cNvSpPr>
          <p:nvPr/>
        </p:nvSpPr>
        <p:spPr bwMode="auto">
          <a:xfrm flipV="1">
            <a:off x="1670547" y="1773511"/>
            <a:ext cx="0" cy="2873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6" name="Text Box 193"/>
          <p:cNvSpPr txBox="1">
            <a:spLocks noChangeArrowheads="1"/>
          </p:cNvSpPr>
          <p:nvPr/>
        </p:nvSpPr>
        <p:spPr bwMode="auto">
          <a:xfrm>
            <a:off x="2318247" y="1557611"/>
            <a:ext cx="1046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 b="1">
                <a:solidFill>
                  <a:srgbClr val="777777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Host Serves</a:t>
            </a:r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>
            <a:off x="1670547" y="1773511"/>
            <a:ext cx="72072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36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21" grpId="0" animBg="1"/>
      <p:bldP spid="121" grpId="1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60" name="Line 80"/>
          <p:cNvSpPr>
            <a:spLocks noChangeShapeType="1"/>
          </p:cNvSpPr>
          <p:nvPr/>
        </p:nvSpPr>
        <p:spPr bwMode="auto">
          <a:xfrm flipH="1" flipV="1">
            <a:off x="4317926" y="4651772"/>
            <a:ext cx="5048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8561" name="Line 81"/>
          <p:cNvSpPr>
            <a:spLocks noChangeShapeType="1"/>
          </p:cNvSpPr>
          <p:nvPr/>
        </p:nvSpPr>
        <p:spPr bwMode="auto">
          <a:xfrm flipH="1" flipV="1">
            <a:off x="4317926" y="5083572"/>
            <a:ext cx="5048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2" name="Line 53"/>
          <p:cNvSpPr>
            <a:spLocks noChangeShapeType="1"/>
          </p:cNvSpPr>
          <p:nvPr/>
        </p:nvSpPr>
        <p:spPr bwMode="auto">
          <a:xfrm flipV="1">
            <a:off x="1728714" y="2842022"/>
            <a:ext cx="3959225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 flipH="1" flipV="1">
            <a:off x="4317926" y="4218384"/>
            <a:ext cx="5048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07946" y="1124744"/>
            <a:ext cx="8135938" cy="122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Online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LUN cloning, do not need to take the host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resources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Automatically synchronize, without manual intervention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Support 1 to 1, 1 to the multi volume clone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6" name="Line 24"/>
          <p:cNvSpPr>
            <a:spLocks noChangeShapeType="1"/>
          </p:cNvSpPr>
          <p:nvPr/>
        </p:nvSpPr>
        <p:spPr bwMode="auto">
          <a:xfrm flipV="1">
            <a:off x="1728714" y="2554684"/>
            <a:ext cx="3959225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7" name="AutoShape 5"/>
          <p:cNvSpPr>
            <a:spLocks noChangeAspect="1" noChangeArrowheads="1"/>
          </p:cNvSpPr>
          <p:nvPr/>
        </p:nvSpPr>
        <p:spPr bwMode="auto">
          <a:xfrm>
            <a:off x="755576" y="3213497"/>
            <a:ext cx="1800225" cy="323850"/>
          </a:xfrm>
          <a:prstGeom prst="roundRect">
            <a:avLst>
              <a:gd name="adj" fmla="val 28176"/>
            </a:avLst>
          </a:prstGeom>
          <a:solidFill>
            <a:srgbClr val="33333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altLang="zh-CN" sz="1400" b="1" dirty="0" smtClean="0">
                <a:solidFill>
                  <a:schemeClr val="bg1"/>
                </a:solidFill>
                <a:latin typeface="Calibri" pitchFamily="34" charset="0"/>
              </a:rPr>
              <a:t>SERVER</a:t>
            </a:r>
            <a:endParaRPr lang="en-US" altLang="zh-TW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8" name="AutoShape 5"/>
          <p:cNvSpPr>
            <a:spLocks noChangeAspect="1" noChangeArrowheads="1"/>
          </p:cNvSpPr>
          <p:nvPr/>
        </p:nvSpPr>
        <p:spPr bwMode="auto">
          <a:xfrm>
            <a:off x="2700264" y="3213497"/>
            <a:ext cx="1800225" cy="323850"/>
          </a:xfrm>
          <a:prstGeom prst="roundRect">
            <a:avLst>
              <a:gd name="adj" fmla="val 28176"/>
            </a:avLst>
          </a:prstGeom>
          <a:solidFill>
            <a:srgbClr val="33333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altLang="zh-CN" sz="1400" b="1" dirty="0" smtClean="0">
                <a:solidFill>
                  <a:schemeClr val="bg1"/>
                </a:solidFill>
                <a:latin typeface="Calibri" pitchFamily="34" charset="0"/>
              </a:rPr>
              <a:t>DS600-G20</a:t>
            </a:r>
            <a:endParaRPr lang="en-US" altLang="zh-TW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9" name="Picture 27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2951" y="2276872"/>
            <a:ext cx="638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8" descr="VessRAID2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4726" y="2410222"/>
            <a:ext cx="14398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529" name="Text Box 49"/>
          <p:cNvSpPr txBox="1">
            <a:spLocks noChangeArrowheads="1"/>
          </p:cNvSpPr>
          <p:nvPr/>
        </p:nvSpPr>
        <p:spPr bwMode="auto">
          <a:xfrm>
            <a:off x="5097141" y="5515372"/>
            <a:ext cx="120699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2813">
              <a:buFont typeface="Wingdings" pitchFamily="2" charset="2"/>
              <a:buNone/>
              <a:defRPr/>
            </a:pPr>
            <a:r>
              <a:rPr lang="en-US" altLang="zh-CN" dirty="0"/>
              <a:t>Target LUN</a:t>
            </a:r>
          </a:p>
          <a:p>
            <a:pPr algn="ctr" defTabSz="912813">
              <a:buFont typeface="Wingdings" pitchFamily="2" charset="2"/>
              <a:buNone/>
              <a:defRPr/>
            </a:pPr>
            <a:endParaRPr lang="en-US" altLang="zh-TW" sz="1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27662" name="AutoShape 5"/>
          <p:cNvSpPr>
            <a:spLocks noChangeAspect="1" noChangeArrowheads="1"/>
          </p:cNvSpPr>
          <p:nvPr/>
        </p:nvSpPr>
        <p:spPr bwMode="auto">
          <a:xfrm>
            <a:off x="4679876" y="3213497"/>
            <a:ext cx="1800225" cy="323850"/>
          </a:xfrm>
          <a:prstGeom prst="roundRect">
            <a:avLst>
              <a:gd name="adj" fmla="val 28176"/>
            </a:avLst>
          </a:prstGeom>
          <a:solidFill>
            <a:srgbClr val="333333"/>
          </a:solidFill>
          <a:ln w="317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altLang="zh-CN" sz="1400" b="1" dirty="0" smtClean="0">
                <a:solidFill>
                  <a:schemeClr val="bg1"/>
                </a:solidFill>
                <a:latin typeface="Calibri" pitchFamily="34" charset="0"/>
              </a:rPr>
              <a:t>DS600-G20-JBOD</a:t>
            </a:r>
            <a:endParaRPr lang="en-US" altLang="zh-TW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63" name="Picture 52" descr="VessRAID2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339" y="2410222"/>
            <a:ext cx="14398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811639" y="3859609"/>
            <a:ext cx="1739900" cy="1609725"/>
            <a:chOff x="3424" y="2931"/>
            <a:chExt cx="1096" cy="1014"/>
          </a:xfrm>
        </p:grpSpPr>
        <p:sp>
          <p:nvSpPr>
            <p:cNvPr id="4" name="Can 48"/>
            <p:cNvSpPr>
              <a:spLocks noChangeArrowheads="1"/>
            </p:cNvSpPr>
            <p:nvPr/>
          </p:nvSpPr>
          <p:spPr bwMode="auto">
            <a:xfrm>
              <a:off x="4087" y="2931"/>
              <a:ext cx="206" cy="1014"/>
            </a:xfrm>
            <a:prstGeom prst="can">
              <a:avLst>
                <a:gd name="adj" fmla="val 24953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5" name="Can 48"/>
            <p:cNvSpPr>
              <a:spLocks noChangeArrowheads="1"/>
            </p:cNvSpPr>
            <p:nvPr/>
          </p:nvSpPr>
          <p:spPr bwMode="auto">
            <a:xfrm>
              <a:off x="3866" y="2931"/>
              <a:ext cx="206" cy="1014"/>
            </a:xfrm>
            <a:prstGeom prst="can">
              <a:avLst>
                <a:gd name="adj" fmla="val 24953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6" name="Can 48"/>
            <p:cNvSpPr>
              <a:spLocks noChangeArrowheads="1"/>
            </p:cNvSpPr>
            <p:nvPr/>
          </p:nvSpPr>
          <p:spPr bwMode="auto">
            <a:xfrm>
              <a:off x="3645" y="2931"/>
              <a:ext cx="206" cy="1014"/>
            </a:xfrm>
            <a:prstGeom prst="can">
              <a:avLst>
                <a:gd name="adj" fmla="val 24953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7" name="Can 48"/>
            <p:cNvSpPr>
              <a:spLocks noChangeArrowheads="1"/>
            </p:cNvSpPr>
            <p:nvPr/>
          </p:nvSpPr>
          <p:spPr bwMode="auto">
            <a:xfrm>
              <a:off x="3424" y="2931"/>
              <a:ext cx="206" cy="1014"/>
            </a:xfrm>
            <a:prstGeom prst="can">
              <a:avLst>
                <a:gd name="adj" fmla="val 24953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8" name="Can 48"/>
            <p:cNvSpPr>
              <a:spLocks noChangeArrowheads="1"/>
            </p:cNvSpPr>
            <p:nvPr/>
          </p:nvSpPr>
          <p:spPr bwMode="auto">
            <a:xfrm>
              <a:off x="4308" y="2931"/>
              <a:ext cx="206" cy="1014"/>
            </a:xfrm>
            <a:prstGeom prst="can">
              <a:avLst>
                <a:gd name="adj" fmla="val 24953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3424" y="3037"/>
              <a:ext cx="1096" cy="876"/>
              <a:chOff x="1536700" y="4178300"/>
              <a:chExt cx="2032000" cy="1625600"/>
            </a:xfrm>
          </p:grpSpPr>
          <p:sp>
            <p:nvSpPr>
              <p:cNvPr id="27686" name="Rounded Rectangle 60"/>
              <p:cNvSpPr>
                <a:spLocks noChangeArrowheads="1"/>
              </p:cNvSpPr>
              <p:nvPr/>
            </p:nvSpPr>
            <p:spPr bwMode="auto">
              <a:xfrm>
                <a:off x="1536700" y="4178300"/>
                <a:ext cx="2032000" cy="532589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3, RAID10</a:t>
                </a:r>
              </a:p>
            </p:txBody>
          </p:sp>
          <p:sp>
            <p:nvSpPr>
              <p:cNvPr id="27687" name="Rounded Rectangle 61"/>
              <p:cNvSpPr>
                <a:spLocks noChangeArrowheads="1"/>
              </p:cNvSpPr>
              <p:nvPr/>
            </p:nvSpPr>
            <p:spPr bwMode="auto">
              <a:xfrm>
                <a:off x="1536700" y="4736869"/>
                <a:ext cx="2032000" cy="3692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4, RAID5</a:t>
                </a:r>
              </a:p>
            </p:txBody>
          </p:sp>
          <p:sp>
            <p:nvSpPr>
              <p:cNvPr id="27688" name="Rounded Rectangle 62"/>
              <p:cNvSpPr>
                <a:spLocks noChangeArrowheads="1"/>
              </p:cNvSpPr>
              <p:nvPr/>
            </p:nvSpPr>
            <p:spPr bwMode="auto">
              <a:xfrm>
                <a:off x="1536700" y="5130279"/>
                <a:ext cx="2032000" cy="67362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5, RAID6</a:t>
                </a:r>
              </a:p>
            </p:txBody>
          </p:sp>
        </p:grp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590726" y="3859609"/>
            <a:ext cx="1743075" cy="1617663"/>
            <a:chOff x="3286" y="2773"/>
            <a:chExt cx="1282" cy="1190"/>
          </a:xfrm>
        </p:grpSpPr>
        <p:sp>
          <p:nvSpPr>
            <p:cNvPr id="24615" name="Can 48"/>
            <p:cNvSpPr>
              <a:spLocks noChangeArrowheads="1"/>
            </p:cNvSpPr>
            <p:nvPr/>
          </p:nvSpPr>
          <p:spPr bwMode="auto">
            <a:xfrm>
              <a:off x="4327" y="2779"/>
              <a:ext cx="241" cy="1184"/>
            </a:xfrm>
            <a:prstGeom prst="can">
              <a:avLst>
                <a:gd name="adj" fmla="val 25009"/>
              </a:avLst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24612" name="Can 44"/>
            <p:cNvSpPr>
              <a:spLocks noChangeArrowheads="1"/>
            </p:cNvSpPr>
            <p:nvPr/>
          </p:nvSpPr>
          <p:spPr bwMode="auto">
            <a:xfrm>
              <a:off x="3288" y="2773"/>
              <a:ext cx="238" cy="1184"/>
            </a:xfrm>
            <a:prstGeom prst="can">
              <a:avLst>
                <a:gd name="adj" fmla="val 25009"/>
              </a:avLst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24613" name="Can 46"/>
            <p:cNvSpPr>
              <a:spLocks noChangeArrowheads="1"/>
            </p:cNvSpPr>
            <p:nvPr/>
          </p:nvSpPr>
          <p:spPr bwMode="auto">
            <a:xfrm>
              <a:off x="3548" y="2773"/>
              <a:ext cx="243" cy="1184"/>
            </a:xfrm>
            <a:prstGeom prst="can">
              <a:avLst>
                <a:gd name="adj" fmla="val 25009"/>
              </a:avLst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24614" name="Can 47"/>
            <p:cNvSpPr>
              <a:spLocks noChangeArrowheads="1"/>
            </p:cNvSpPr>
            <p:nvPr/>
          </p:nvSpPr>
          <p:spPr bwMode="auto">
            <a:xfrm>
              <a:off x="3808" y="2773"/>
              <a:ext cx="241" cy="1184"/>
            </a:xfrm>
            <a:prstGeom prst="can">
              <a:avLst>
                <a:gd name="adj" fmla="val 25009"/>
              </a:avLst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sp>
          <p:nvSpPr>
            <p:cNvPr id="12" name="Can 48"/>
            <p:cNvSpPr>
              <a:spLocks noChangeArrowheads="1"/>
            </p:cNvSpPr>
            <p:nvPr/>
          </p:nvSpPr>
          <p:spPr bwMode="auto">
            <a:xfrm>
              <a:off x="4068" y="2773"/>
              <a:ext cx="238" cy="1184"/>
            </a:xfrm>
            <a:prstGeom prst="can">
              <a:avLst>
                <a:gd name="adj" fmla="val 25009"/>
              </a:avLst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0"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itchFamily="-65" charset="-120"/>
                <a:cs typeface="新細明體" pitchFamily="-65" charset="-120"/>
              </a:endParaRPr>
            </a:p>
          </p:txBody>
        </p: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3286" y="2894"/>
              <a:ext cx="1280" cy="1024"/>
              <a:chOff x="1536700" y="4178300"/>
              <a:chExt cx="2032000" cy="1625600"/>
            </a:xfrm>
          </p:grpSpPr>
          <p:sp>
            <p:nvSpPr>
              <p:cNvPr id="27677" name="Rounded Rectangle 60"/>
              <p:cNvSpPr>
                <a:spLocks noChangeArrowheads="1"/>
              </p:cNvSpPr>
              <p:nvPr/>
            </p:nvSpPr>
            <p:spPr bwMode="auto">
              <a:xfrm>
                <a:off x="1536700" y="4179018"/>
                <a:ext cx="2031468" cy="53207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0, RAID10</a:t>
                </a:r>
              </a:p>
            </p:txBody>
          </p:sp>
          <p:sp>
            <p:nvSpPr>
              <p:cNvPr id="27678" name="Rounded Rectangle 61"/>
              <p:cNvSpPr>
                <a:spLocks noChangeArrowheads="1"/>
              </p:cNvSpPr>
              <p:nvPr/>
            </p:nvSpPr>
            <p:spPr bwMode="auto">
              <a:xfrm>
                <a:off x="1536700" y="4737043"/>
                <a:ext cx="2031468" cy="36892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1, RAID5</a:t>
                </a:r>
              </a:p>
            </p:txBody>
          </p:sp>
          <p:sp>
            <p:nvSpPr>
              <p:cNvPr id="27679" name="Rounded Rectangle 62"/>
              <p:cNvSpPr>
                <a:spLocks noChangeArrowheads="1"/>
              </p:cNvSpPr>
              <p:nvPr/>
            </p:nvSpPr>
            <p:spPr bwMode="auto">
              <a:xfrm>
                <a:off x="1536700" y="5130070"/>
                <a:ext cx="2031468" cy="67296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36078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LUN 2, RAID6</a:t>
                </a:r>
              </a:p>
            </p:txBody>
          </p:sp>
        </p:grpSp>
      </p:grpSp>
      <p:sp>
        <p:nvSpPr>
          <p:cNvPr id="148563" name="Line 83"/>
          <p:cNvSpPr>
            <a:spLocks noChangeShapeType="1"/>
          </p:cNvSpPr>
          <p:nvPr/>
        </p:nvSpPr>
        <p:spPr bwMode="auto">
          <a:xfrm flipH="1" flipV="1">
            <a:off x="1870001" y="4651772"/>
            <a:ext cx="7207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8564" name="Line 84"/>
          <p:cNvSpPr>
            <a:spLocks noChangeShapeType="1"/>
          </p:cNvSpPr>
          <p:nvPr/>
        </p:nvSpPr>
        <p:spPr bwMode="auto">
          <a:xfrm flipH="1" flipV="1">
            <a:off x="1870001" y="4651772"/>
            <a:ext cx="720725" cy="431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8565" name="Line 85"/>
          <p:cNvSpPr>
            <a:spLocks noChangeShapeType="1"/>
          </p:cNvSpPr>
          <p:nvPr/>
        </p:nvSpPr>
        <p:spPr bwMode="auto">
          <a:xfrm flipH="1">
            <a:off x="1870001" y="4218384"/>
            <a:ext cx="720725" cy="4333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70" name="Rectangle 33"/>
          <p:cNvSpPr>
            <a:spLocks noChangeArrowheads="1"/>
          </p:cNvSpPr>
          <p:nvPr/>
        </p:nvSpPr>
        <p:spPr bwMode="auto">
          <a:xfrm>
            <a:off x="1150864" y="4435872"/>
            <a:ext cx="863600" cy="433387"/>
          </a:xfrm>
          <a:prstGeom prst="rect">
            <a:avLst/>
          </a:prstGeom>
          <a:solidFill>
            <a:srgbClr val="5F5F5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buFont typeface="Wingdings" pitchFamily="2" charset="2"/>
              <a:buNone/>
            </a:pPr>
            <a:r>
              <a:rPr lang="en-US" altLang="zh-TW" sz="1400" dirty="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SERVER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27113" y="150924"/>
            <a:ext cx="6678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DS600-G20 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Online LUN Clone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00918" y="5499983"/>
            <a:ext cx="138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LUN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640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60" grpId="0" animBg="1"/>
      <p:bldP spid="148561" grpId="0" animBg="1"/>
      <p:bldP spid="148491" grpId="0" animBg="1"/>
      <p:bldP spid="148563" grpId="0" animBg="1"/>
      <p:bldP spid="148564" grpId="0" animBg="1"/>
      <p:bldP spid="148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/>
          <a:stretch/>
        </p:blipFill>
        <p:spPr bwMode="auto">
          <a:xfrm>
            <a:off x="580356" y="1556792"/>
            <a:ext cx="6696075" cy="14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80356" y="3212976"/>
            <a:ext cx="8208912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Predictive Data Migration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When certain conditions are met, the data will pre migration to hot spare disk, the maximum to avoid data loss.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Patrol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Media, automatically detect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physical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disk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status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encounter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bad block or other errors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Patrol Media feature will automatically launch Data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Migration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Predictive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Media Patrol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can be to manually, but also can be automatic cycle operation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</a:t>
            </a:r>
            <a:endParaRPr lang="zh-CN" altLang="en-US" sz="15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227113" y="150924"/>
            <a:ext cx="6678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Predictive Data Migration</a:t>
            </a:r>
            <a:endParaRPr lang="en-US" altLang="zh-TW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6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/>
          </p:cNvSpPr>
          <p:nvPr/>
        </p:nvSpPr>
        <p:spPr bwMode="auto">
          <a:xfrm>
            <a:off x="285720" y="285728"/>
            <a:ext cx="839073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TW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 </a:t>
            </a:r>
            <a:r>
              <a:rPr lang="en-US" altLang="zh-TW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Resume Management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3850" y="1844675"/>
            <a:ext cx="47529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" panose="020F0502020204030204" pitchFamily="34" charset="0"/>
              </a:rPr>
              <a:t>HW detect power up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RAID and JBOD unit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" panose="020F0502020204030204" pitchFamily="34" charset="0"/>
              </a:rPr>
              <a:t>SW control power down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Press 5 seconds and release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Arrays graceful shutdown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LED indicator for power down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" panose="020F0502020204030204" pitchFamily="34" charset="0"/>
              </a:rPr>
              <a:t>Power resume management (CLI)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Always 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Always off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TW" sz="2000" dirty="0">
                <a:solidFill>
                  <a:srgbClr val="777777"/>
                </a:solidFill>
                <a:latin typeface="Calibri" panose="020F0502020204030204" pitchFamily="34" charset="0"/>
              </a:rPr>
              <a:t>Last state (default)</a:t>
            </a:r>
          </a:p>
        </p:txBody>
      </p: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5508625" y="1557338"/>
            <a:ext cx="2879725" cy="4862512"/>
            <a:chOff x="3470" y="981"/>
            <a:chExt cx="1814" cy="3063"/>
          </a:xfrm>
        </p:grpSpPr>
        <p:pic>
          <p:nvPicPr>
            <p:cNvPr id="21" name="Picture 37" descr="VessJBOD2840D rear view 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385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 descr="VessJBOD2840D rear view 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841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VessJBOD2840D rear view 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297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VessRAID 2000 Front view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981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 descr="VessJBOD2840D rear view 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752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VessJBOD2840D rear view 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752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Freeform 55"/>
            <p:cNvGrpSpPr>
              <a:grpSpLocks/>
            </p:cNvGrpSpPr>
            <p:nvPr/>
          </p:nvGrpSpPr>
          <p:grpSpPr bwMode="auto">
            <a:xfrm>
              <a:off x="3908" y="1933"/>
              <a:ext cx="197" cy="590"/>
              <a:chOff x="4113" y="1693"/>
              <a:chExt cx="219" cy="657"/>
            </a:xfrm>
          </p:grpSpPr>
          <p:pic>
            <p:nvPicPr>
              <p:cNvPr id="51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28" name="Freeform 55"/>
            <p:cNvGrpSpPr>
              <a:grpSpLocks/>
            </p:cNvGrpSpPr>
            <p:nvPr/>
          </p:nvGrpSpPr>
          <p:grpSpPr bwMode="auto">
            <a:xfrm>
              <a:off x="3908" y="2478"/>
              <a:ext cx="197" cy="590"/>
              <a:chOff x="4113" y="1693"/>
              <a:chExt cx="219" cy="657"/>
            </a:xfrm>
          </p:grpSpPr>
          <p:pic>
            <p:nvPicPr>
              <p:cNvPr id="48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29" name="Freeform 55"/>
            <p:cNvGrpSpPr>
              <a:grpSpLocks/>
            </p:cNvGrpSpPr>
            <p:nvPr/>
          </p:nvGrpSpPr>
          <p:grpSpPr bwMode="auto">
            <a:xfrm>
              <a:off x="4786" y="1934"/>
              <a:ext cx="197" cy="590"/>
              <a:chOff x="4113" y="1693"/>
              <a:chExt cx="219" cy="657"/>
            </a:xfrm>
          </p:grpSpPr>
          <p:pic>
            <p:nvPicPr>
              <p:cNvPr id="46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27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30" name="Freeform 55"/>
            <p:cNvGrpSpPr>
              <a:grpSpLocks/>
            </p:cNvGrpSpPr>
            <p:nvPr/>
          </p:nvGrpSpPr>
          <p:grpSpPr bwMode="auto">
            <a:xfrm>
              <a:off x="4788" y="2479"/>
              <a:ext cx="197" cy="590"/>
              <a:chOff x="4113" y="1693"/>
              <a:chExt cx="219" cy="657"/>
            </a:xfrm>
          </p:grpSpPr>
          <p:pic>
            <p:nvPicPr>
              <p:cNvPr id="44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31" name="Freeform 55"/>
            <p:cNvGrpSpPr>
              <a:grpSpLocks/>
            </p:cNvGrpSpPr>
            <p:nvPr/>
          </p:nvGrpSpPr>
          <p:grpSpPr bwMode="auto">
            <a:xfrm>
              <a:off x="3908" y="1388"/>
              <a:ext cx="197" cy="590"/>
              <a:chOff x="4113" y="1693"/>
              <a:chExt cx="219" cy="657"/>
            </a:xfrm>
          </p:grpSpPr>
          <p:pic>
            <p:nvPicPr>
              <p:cNvPr id="42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32" name="Freeform 55"/>
            <p:cNvGrpSpPr>
              <a:grpSpLocks/>
            </p:cNvGrpSpPr>
            <p:nvPr/>
          </p:nvGrpSpPr>
          <p:grpSpPr bwMode="auto">
            <a:xfrm>
              <a:off x="4786" y="1389"/>
              <a:ext cx="197" cy="590"/>
              <a:chOff x="4113" y="1693"/>
              <a:chExt cx="219" cy="657"/>
            </a:xfrm>
          </p:grpSpPr>
          <p:pic>
            <p:nvPicPr>
              <p:cNvPr id="40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36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pic>
          <p:nvPicPr>
            <p:cNvPr id="33" name="Picture 6" descr="VessRAID 2000 Front view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981"/>
              <a:ext cx="18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Freeform 55"/>
            <p:cNvGrpSpPr>
              <a:grpSpLocks/>
            </p:cNvGrpSpPr>
            <p:nvPr/>
          </p:nvGrpSpPr>
          <p:grpSpPr bwMode="auto">
            <a:xfrm>
              <a:off x="3878" y="3021"/>
              <a:ext cx="197" cy="590"/>
              <a:chOff x="4113" y="1693"/>
              <a:chExt cx="219" cy="657"/>
            </a:xfrm>
          </p:grpSpPr>
          <p:pic>
            <p:nvPicPr>
              <p:cNvPr id="38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  <p:grpSp>
          <p:nvGrpSpPr>
            <p:cNvPr id="35" name="Freeform 55"/>
            <p:cNvGrpSpPr>
              <a:grpSpLocks/>
            </p:cNvGrpSpPr>
            <p:nvPr/>
          </p:nvGrpSpPr>
          <p:grpSpPr bwMode="auto">
            <a:xfrm>
              <a:off x="4758" y="3022"/>
              <a:ext cx="197" cy="590"/>
              <a:chOff x="4113" y="1693"/>
              <a:chExt cx="219" cy="657"/>
            </a:xfrm>
          </p:grpSpPr>
          <p:pic>
            <p:nvPicPr>
              <p:cNvPr id="36" name="Freeform 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1693"/>
                <a:ext cx="21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43"/>
              <p:cNvSpPr txBox="1">
                <a:spLocks noChangeArrowheads="1"/>
              </p:cNvSpPr>
              <p:nvPr/>
            </p:nvSpPr>
            <p:spPr bwMode="auto">
              <a:xfrm rot="5400000">
                <a:off x="3937" y="1956"/>
                <a:ext cx="57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altLang="zh-TW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endParaRPr>
              </a:p>
            </p:txBody>
          </p:sp>
        </p:grpSp>
      </p:grp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5508625" y="5576888"/>
            <a:ext cx="2879725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</a:p>
        </p:txBody>
      </p:sp>
      <p:sp>
        <p:nvSpPr>
          <p:cNvPr id="54" name="Rectangle 60"/>
          <p:cNvSpPr>
            <a:spLocks noChangeArrowheads="1"/>
          </p:cNvSpPr>
          <p:nvPr/>
        </p:nvSpPr>
        <p:spPr bwMode="auto">
          <a:xfrm>
            <a:off x="5508625" y="4711700"/>
            <a:ext cx="2879725" cy="79216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</a:p>
        </p:txBody>
      </p:sp>
      <p:sp>
        <p:nvSpPr>
          <p:cNvPr id="55" name="Rectangle 61"/>
          <p:cNvSpPr>
            <a:spLocks noChangeArrowheads="1"/>
          </p:cNvSpPr>
          <p:nvPr/>
        </p:nvSpPr>
        <p:spPr bwMode="auto">
          <a:xfrm>
            <a:off x="5508625" y="3848100"/>
            <a:ext cx="2879725" cy="79216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</a:p>
        </p:txBody>
      </p:sp>
      <p:sp>
        <p:nvSpPr>
          <p:cNvPr id="56" name="Rectangle 62"/>
          <p:cNvSpPr>
            <a:spLocks noChangeArrowheads="1"/>
          </p:cNvSpPr>
          <p:nvPr/>
        </p:nvSpPr>
        <p:spPr bwMode="auto">
          <a:xfrm>
            <a:off x="5508625" y="2984500"/>
            <a:ext cx="2879725" cy="79216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5508625" y="1798638"/>
            <a:ext cx="2879725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572000" y="2060575"/>
            <a:ext cx="1092200" cy="450850"/>
            <a:chOff x="2880" y="1298"/>
            <a:chExt cx="688" cy="284"/>
          </a:xfrm>
        </p:grpSpPr>
        <p:pic>
          <p:nvPicPr>
            <p:cNvPr id="59" name="Picture 56" descr="manicu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98"/>
              <a:ext cx="5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3432" y="1299"/>
              <a:ext cx="136" cy="13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61" name="Rectangle 73"/>
          <p:cNvSpPr>
            <a:spLocks noChangeArrowheads="1"/>
          </p:cNvSpPr>
          <p:nvPr/>
        </p:nvSpPr>
        <p:spPr bwMode="auto">
          <a:xfrm>
            <a:off x="5508625" y="5576888"/>
            <a:ext cx="2879725" cy="792162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62" name="Rectangle 74"/>
          <p:cNvSpPr>
            <a:spLocks noChangeArrowheads="1"/>
          </p:cNvSpPr>
          <p:nvPr/>
        </p:nvSpPr>
        <p:spPr bwMode="auto">
          <a:xfrm>
            <a:off x="5508625" y="4711700"/>
            <a:ext cx="2879725" cy="792163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63" name="Rectangle 75"/>
          <p:cNvSpPr>
            <a:spLocks noChangeArrowheads="1"/>
          </p:cNvSpPr>
          <p:nvPr/>
        </p:nvSpPr>
        <p:spPr bwMode="auto">
          <a:xfrm>
            <a:off x="5508625" y="3848100"/>
            <a:ext cx="2879725" cy="792163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64" name="Rectangle 76"/>
          <p:cNvSpPr>
            <a:spLocks noChangeArrowheads="1"/>
          </p:cNvSpPr>
          <p:nvPr/>
        </p:nvSpPr>
        <p:spPr bwMode="auto">
          <a:xfrm>
            <a:off x="5508625" y="2984500"/>
            <a:ext cx="2879725" cy="792163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65" name="Rectangle 77"/>
          <p:cNvSpPr>
            <a:spLocks noChangeArrowheads="1"/>
          </p:cNvSpPr>
          <p:nvPr/>
        </p:nvSpPr>
        <p:spPr bwMode="auto">
          <a:xfrm>
            <a:off x="5508625" y="1798638"/>
            <a:ext cx="2879725" cy="792162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556278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88963" y="1546225"/>
          <a:ext cx="7747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圖表" r:id="rId3" imgW="6381750" imgH="2790825" progId="Excel.Sheet.8">
                  <p:embed/>
                </p:oleObj>
              </mc:Choice>
              <mc:Fallback>
                <p:oleObj name="圖表" r:id="rId3" imgW="6381750" imgH="2790825" progId="Excel.Shee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546225"/>
                        <a:ext cx="77470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738313" y="4933950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srgbClr val="236EE9"/>
                </a:solidFill>
                <a:latin typeface="Calibri" pitchFamily="34" charset="0"/>
              </a:rPr>
              <a:t>Load</a:t>
            </a:r>
            <a:endParaRPr lang="en-US" altLang="zh-TW" sz="1600" dirty="0">
              <a:solidFill>
                <a:srgbClr val="236EE9"/>
              </a:solidFill>
              <a:latin typeface="Calibri" pitchFamily="34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 rot="16200000">
            <a:off x="-121444" y="2805619"/>
            <a:ext cx="1081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srgbClr val="236EE9"/>
                </a:solidFill>
                <a:latin typeface="Calibri" pitchFamily="34" charset="0"/>
              </a:rPr>
              <a:t>Efficiency</a:t>
            </a:r>
            <a:endParaRPr lang="en-US" altLang="zh-CN" sz="1600" dirty="0">
              <a:solidFill>
                <a:srgbClr val="236EE9"/>
              </a:solidFill>
              <a:latin typeface="Calibri" pitchFamily="34" charset="0"/>
            </a:endParaRPr>
          </a:p>
          <a:p>
            <a:endParaRPr lang="en-US" altLang="zh-TW" sz="1600" dirty="0">
              <a:solidFill>
                <a:srgbClr val="236EE9"/>
              </a:solidFill>
              <a:latin typeface="Calibri" pitchFamily="34" charset="0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665288" y="3494088"/>
            <a:ext cx="5473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Save </a:t>
            </a:r>
            <a:r>
              <a:rPr lang="en-US" altLang="zh-CN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lectric energy up to</a:t>
            </a:r>
            <a:r>
              <a:rPr lang="en-US" altLang="zh-CN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zh-TW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21</a:t>
            </a:r>
            <a:r>
              <a:rPr lang="en-US" altLang="zh-TW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%</a:t>
            </a:r>
            <a:r>
              <a:rPr lang="en-US" altLang="zh-TW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en-US" altLang="zh-TW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31" name="Picture 13" descr="p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1288" y="4429125"/>
            <a:ext cx="24479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2" descr="80bron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8BDE7"/>
              </a:clrFrom>
              <a:clrTo>
                <a:srgbClr val="88B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75" y="5365750"/>
            <a:ext cx="752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95288" y="115888"/>
            <a:ext cx="6678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altLang="zh-TW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27112" y="150924"/>
            <a:ext cx="7153199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DS600-G20 </a:t>
            </a:r>
            <a:r>
              <a:rPr lang="en-US" altLang="zh-TW" sz="3200" b="1" dirty="0">
                <a:latin typeface="微软雅黑" pitchFamily="34" charset="-122"/>
                <a:ea typeface="微软雅黑" pitchFamily="34" charset="-122"/>
              </a:rPr>
              <a:t>80 PLUS Bronze</a:t>
            </a:r>
          </a:p>
        </p:txBody>
      </p:sp>
    </p:spTree>
    <p:extLst>
      <p:ext uri="{BB962C8B-B14F-4D97-AF65-F5344CB8AC3E}">
        <p14:creationId xmlns:p14="http://schemas.microsoft.com/office/powerpoint/2010/main" val="31678165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9169"/>
            <a:ext cx="7748260" cy="647700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fr-FR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Intelligent </a:t>
            </a:r>
            <a:r>
              <a:rPr lang="fr-FR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Power Management MAID 2.0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2858212"/>
            <a:ext cx="2540316" cy="747804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First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Stage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Head Stop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99592" y="4028367"/>
            <a:ext cx="2538483" cy="734970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Second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Stage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Reduce Speed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9592" y="5258942"/>
            <a:ext cx="2538482" cy="733136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Third Stage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Stop Rotation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7637" y="2879301"/>
            <a:ext cx="1438214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6600"/>
                </a:solidFill>
                <a:effectLst/>
                <a:latin typeface="微软雅黑" pitchFamily="34" charset="-122"/>
                <a:ea typeface="微软雅黑" pitchFamily="34" charset="-122"/>
              </a:rPr>
              <a:t>10-20% </a:t>
            </a:r>
          </a:p>
          <a:p>
            <a:r>
              <a:rPr lang="en-US" altLang="zh-CN" sz="16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Save energy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99592" y="1530820"/>
            <a:ext cx="2540316" cy="747804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Normal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7637" y="4103464"/>
            <a:ext cx="1438214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6600"/>
                </a:solidFill>
                <a:effectLst/>
                <a:latin typeface="微软雅黑" pitchFamily="34" charset="-122"/>
                <a:ea typeface="微软雅黑" pitchFamily="34" charset="-122"/>
              </a:rPr>
              <a:t>30-40% </a:t>
            </a:r>
          </a:p>
          <a:p>
            <a:r>
              <a:rPr lang="en-US" altLang="zh-CN" sz="16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Save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37" y="5327627"/>
            <a:ext cx="1438214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6600"/>
                </a:solidFill>
                <a:effectLst/>
                <a:latin typeface="微软雅黑" pitchFamily="34" charset="-122"/>
                <a:ea typeface="微软雅黑" pitchFamily="34" charset="-122"/>
              </a:rPr>
              <a:t>60-70% </a:t>
            </a:r>
          </a:p>
          <a:p>
            <a:r>
              <a:rPr lang="en-US" altLang="zh-CN" sz="16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Save energy</a:t>
            </a:r>
          </a:p>
        </p:txBody>
      </p:sp>
      <p:sp>
        <p:nvSpPr>
          <p:cNvPr id="17" name="Down Arrow 16"/>
          <p:cNvSpPr/>
          <p:nvPr/>
        </p:nvSpPr>
        <p:spPr bwMode="auto">
          <a:xfrm>
            <a:off x="2033422" y="2349795"/>
            <a:ext cx="265814" cy="37214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2033422" y="3607981"/>
            <a:ext cx="265814" cy="37214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033422" y="4823637"/>
            <a:ext cx="265814" cy="37214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125851" y="1502602"/>
            <a:ext cx="3406589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42" tIns="0" rIns="67842" bIns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50000"/>
              <a:buFont typeface="Wingdings" pitchFamily="2" charset="2"/>
              <a:buNone/>
            </a:pPr>
            <a:endParaRPr lang="zh-CN" altLang="en-US" sz="1600" dirty="0">
              <a:solidFill>
                <a:srgbClr val="02010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Concept</a:t>
            </a:r>
            <a:endParaRPr lang="en-US" altLang="zh-CN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3538" lvl="1">
              <a:lnSpc>
                <a:spcPct val="150000"/>
              </a:lnSpc>
              <a:buClr>
                <a:schemeClr val="bg2"/>
              </a:buClr>
              <a:buSzPct val="60000"/>
            </a:pPr>
            <a:r>
              <a:rPr lang="en-US" altLang="zh-CN" sz="1600" dirty="0">
                <a:solidFill>
                  <a:srgbClr val="020102"/>
                </a:solidFill>
                <a:latin typeface="微软雅黑" pitchFamily="34" charset="-122"/>
                <a:ea typeface="微软雅黑" pitchFamily="34" charset="-122"/>
              </a:rPr>
              <a:t>The disk array system can sleep according to the strategy, wake the sleep disk</a:t>
            </a:r>
          </a:p>
          <a:p>
            <a:pPr marL="363538" lvl="1">
              <a:lnSpc>
                <a:spcPct val="15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600" dirty="0">
              <a:solidFill>
                <a:srgbClr val="02010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CN" sz="1600" b="1" dirty="0" err="1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Vaule</a:t>
            </a:r>
            <a:endParaRPr lang="zh-CN" altLang="en-US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3538" lvl="1">
              <a:lnSpc>
                <a:spcPct val="150000"/>
              </a:lnSpc>
              <a:buClr>
                <a:schemeClr val="bg2"/>
              </a:buClr>
              <a:buSzPct val="60000"/>
            </a:pPr>
            <a:r>
              <a:rPr lang="en-US" altLang="zh-CN" sz="1600" dirty="0" smtClean="0">
                <a:solidFill>
                  <a:srgbClr val="020102"/>
                </a:solidFill>
                <a:latin typeface="微软雅黑" pitchFamily="34" charset="-122"/>
                <a:ea typeface="微软雅黑" pitchFamily="34" charset="-122"/>
              </a:rPr>
              <a:t>When </a:t>
            </a:r>
            <a:r>
              <a:rPr lang="en-US" altLang="zh-CN" sz="1600" dirty="0">
                <a:solidFill>
                  <a:srgbClr val="020102"/>
                </a:solidFill>
                <a:latin typeface="微软雅黑" pitchFamily="34" charset="-122"/>
                <a:ea typeface="微软雅黑" pitchFamily="34" charset="-122"/>
              </a:rPr>
              <a:t>the disk is in sleep </a:t>
            </a:r>
            <a:r>
              <a:rPr lang="en-US" altLang="zh-CN" sz="1600" dirty="0" err="1">
                <a:solidFill>
                  <a:srgbClr val="020102"/>
                </a:solidFill>
                <a:latin typeface="微软雅黑" pitchFamily="34" charset="-122"/>
                <a:ea typeface="微软雅黑" pitchFamily="34" charset="-122"/>
              </a:rPr>
              <a:t>mode,the</a:t>
            </a:r>
            <a:r>
              <a:rPr lang="en-US" altLang="zh-CN" sz="1600" dirty="0">
                <a:solidFill>
                  <a:srgbClr val="020102"/>
                </a:solidFill>
                <a:latin typeface="微软雅黑" pitchFamily="34" charset="-122"/>
                <a:ea typeface="微软雅黑" pitchFamily="34" charset="-122"/>
              </a:rPr>
              <a:t> energy consumption  can reduce 80%.</a:t>
            </a:r>
            <a:endParaRPr lang="zh-CN" altLang="en-US" sz="1600" dirty="0">
              <a:solidFill>
                <a:srgbClr val="02010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78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91" y="39698"/>
            <a:ext cx="7416945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en-US" altLang="zh-CN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223973" y="1309831"/>
            <a:ext cx="6841255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Overview</a:t>
              </a: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233498" y="3001047"/>
            <a:ext cx="6841255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en-US" sz="2400" dirty="0"/>
            </a:p>
            <a:p>
              <a:endParaRPr lang="zh-CN" altLang="zh-CN" sz="2400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Characteristic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4201423" cy="1656184"/>
          </a:xfrm>
          <a:prstGeom prst="rect">
            <a:avLst/>
          </a:prstGeom>
        </p:spPr>
      </p:pic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79388" y="1410691"/>
            <a:ext cx="8883650" cy="4245154"/>
            <a:chOff x="113" y="754"/>
            <a:chExt cx="5596" cy="2357"/>
          </a:xfrm>
        </p:grpSpPr>
        <p:grpSp>
          <p:nvGrpSpPr>
            <p:cNvPr id="17412" name="AutoShape 77"/>
            <p:cNvGrpSpPr>
              <a:grpSpLocks/>
            </p:cNvGrpSpPr>
            <p:nvPr/>
          </p:nvGrpSpPr>
          <p:grpSpPr bwMode="auto">
            <a:xfrm>
              <a:off x="1798" y="2154"/>
              <a:ext cx="2398" cy="957"/>
              <a:chOff x="1798" y="2154"/>
              <a:chExt cx="2398" cy="957"/>
            </a:xfrm>
          </p:grpSpPr>
          <p:pic>
            <p:nvPicPr>
              <p:cNvPr id="17471" name="AutoShape 7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" y="2154"/>
                <a:ext cx="2369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2" name="Text Box 7"/>
              <p:cNvSpPr txBox="1">
                <a:spLocks noChangeArrowheads="1"/>
              </p:cNvSpPr>
              <p:nvPr/>
            </p:nvSpPr>
            <p:spPr bwMode="auto">
              <a:xfrm rot="10800000">
                <a:off x="1837" y="2792"/>
                <a:ext cx="2359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kumimoji="1"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415" name="Group 147"/>
            <p:cNvGrpSpPr>
              <a:grpSpLocks/>
            </p:cNvGrpSpPr>
            <p:nvPr/>
          </p:nvGrpSpPr>
          <p:grpSpPr bwMode="auto">
            <a:xfrm>
              <a:off x="2925" y="754"/>
              <a:ext cx="1316" cy="1361"/>
              <a:chOff x="2925" y="754"/>
              <a:chExt cx="1316" cy="1361"/>
            </a:xfrm>
          </p:grpSpPr>
          <p:sp>
            <p:nvSpPr>
              <p:cNvPr id="17452" name="AutoShape 86"/>
              <p:cNvSpPr>
                <a:spLocks noChangeArrowheads="1"/>
              </p:cNvSpPr>
              <p:nvPr/>
            </p:nvSpPr>
            <p:spPr bwMode="auto">
              <a:xfrm>
                <a:off x="2926" y="754"/>
                <a:ext cx="1315" cy="1361"/>
              </a:xfrm>
              <a:prstGeom prst="roundRect">
                <a:avLst>
                  <a:gd name="adj" fmla="val 3139"/>
                </a:avLst>
              </a:prstGeom>
              <a:solidFill>
                <a:srgbClr val="FFCC00">
                  <a:alpha val="39999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53" name="AutoShape 93"/>
              <p:cNvSpPr>
                <a:spLocks noChangeArrowheads="1"/>
              </p:cNvSpPr>
              <p:nvPr/>
            </p:nvSpPr>
            <p:spPr bwMode="auto">
              <a:xfrm>
                <a:off x="2925" y="754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2813"/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Automatic</a:t>
                </a:r>
                <a:r>
                  <a:rPr lang="en-US" altLang="zh-CN" sz="1600" dirty="0" smtClean="0"/>
                  <a:t> </a:t>
                </a:r>
              </a:p>
              <a:p>
                <a:pPr algn="ctr" defTabSz="912813"/>
                <a:r>
                  <a:rPr lang="en-US" altLang="zh-CN" sz="1600" dirty="0" smtClean="0"/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deployment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54" name="AutoShape 97"/>
              <p:cNvSpPr>
                <a:spLocks noChangeArrowheads="1"/>
              </p:cNvSpPr>
              <p:nvPr/>
            </p:nvSpPr>
            <p:spPr bwMode="auto">
              <a:xfrm>
                <a:off x="2925" y="1843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tIns="10800" bIns="10800"/>
              <a:lstStyle/>
              <a:p>
                <a:pPr defTabSz="912813">
                  <a:buFontTx/>
                  <a:buChar char="•"/>
                </a:pPr>
                <a:endParaRPr lang="en-US" altLang="zh-TW" sz="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7455" name="Group 114"/>
              <p:cNvGrpSpPr>
                <a:grpSpLocks/>
              </p:cNvGrpSpPr>
              <p:nvPr/>
            </p:nvGrpSpPr>
            <p:grpSpPr bwMode="auto">
              <a:xfrm>
                <a:off x="3000" y="1201"/>
                <a:ext cx="1167" cy="620"/>
                <a:chOff x="2971" y="1225"/>
                <a:chExt cx="1167" cy="620"/>
              </a:xfrm>
            </p:grpSpPr>
            <p:pic>
              <p:nvPicPr>
                <p:cNvPr id="17457" name="Picture 100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" y="1225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58" name="Picture 101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" y="138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59" name="Picture 102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" y="1542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0" name="Picture 103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" y="170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1" name="Picture 104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8" y="1225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2" name="Picture 105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8" y="138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3" name="Picture 106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8" y="1542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4" name="Picture 107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8" y="170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5" name="Picture 108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4" y="1225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6" name="Picture 109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4" y="138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7" name="Picture 110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4" y="1542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68" name="Picture 111" descr="3U16 front for email_gray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4" y="1703"/>
                  <a:ext cx="374" cy="142"/>
                </a:xfrm>
                <a:prstGeom prst="rect">
                  <a:avLst/>
                </a:prstGeom>
                <a:noFill/>
                <a:ln w="9525">
                  <a:solidFill>
                    <a:srgbClr val="3366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456" name="Picture 112" descr="j0431571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" y="961"/>
                <a:ext cx="311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6" name="Group 146"/>
            <p:cNvGrpSpPr>
              <a:grpSpLocks/>
            </p:cNvGrpSpPr>
            <p:nvPr/>
          </p:nvGrpSpPr>
          <p:grpSpPr bwMode="auto">
            <a:xfrm>
              <a:off x="1519" y="754"/>
              <a:ext cx="1383" cy="1361"/>
              <a:chOff x="1519" y="754"/>
              <a:chExt cx="1383" cy="1361"/>
            </a:xfrm>
          </p:grpSpPr>
          <p:sp>
            <p:nvSpPr>
              <p:cNvPr id="17444" name="AutoShape 85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1315" cy="1361"/>
              </a:xfrm>
              <a:prstGeom prst="roundRect">
                <a:avLst>
                  <a:gd name="adj" fmla="val 3139"/>
                </a:avLst>
              </a:prstGeom>
              <a:solidFill>
                <a:srgbClr val="FFFF00">
                  <a:alpha val="30196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45" name="AutoShape 9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2813"/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Automatic FW</a:t>
                </a:r>
              </a:p>
              <a:p>
                <a:pPr algn="ctr" defTabSz="912813"/>
                <a:r>
                  <a:rPr lang="en-US" altLang="zh-CN" sz="1600" dirty="0" err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updata</a:t>
                </a:r>
                <a:endParaRPr lang="en-US" altLang="zh-TW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46" name="AutoShape 96"/>
              <p:cNvSpPr>
                <a:spLocks noChangeArrowheads="1"/>
              </p:cNvSpPr>
              <p:nvPr/>
            </p:nvSpPr>
            <p:spPr bwMode="auto">
              <a:xfrm>
                <a:off x="1519" y="1843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tIns="10800" bIns="10800"/>
              <a:lstStyle/>
              <a:p>
                <a:pPr defTabSz="912813">
                  <a:buFontTx/>
                  <a:buChar char="•"/>
                </a:pPr>
                <a:endParaRPr lang="en-US" altLang="zh-TW" sz="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47" name="Picture 116" descr="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6" y="1279"/>
                <a:ext cx="54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8" name="Text Box 118"/>
              <p:cNvSpPr txBox="1">
                <a:spLocks noChangeArrowheads="1"/>
              </p:cNvSpPr>
              <p:nvPr/>
            </p:nvSpPr>
            <p:spPr bwMode="auto">
              <a:xfrm>
                <a:off x="1565" y="1057"/>
                <a:ext cx="10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TW" sz="1000">
                    <a:latin typeface="微软雅黑" pitchFamily="34" charset="-122"/>
                    <a:ea typeface="微软雅黑" pitchFamily="34" charset="-122"/>
                  </a:rPr>
                  <a:t>Firmware: </a:t>
                </a:r>
                <a:r>
                  <a:rPr kumimoji="1" lang="nb-NO" altLang="zh-TW" sz="1200">
                    <a:solidFill>
                      <a:srgbClr val="FF0066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kumimoji="1" lang="nb-NO" altLang="zh-TW" sz="1000">
                    <a:latin typeface="微软雅黑" pitchFamily="34" charset="-122"/>
                    <a:ea typeface="微软雅黑" pitchFamily="34" charset="-122"/>
                  </a:rPr>
                  <a:t>.</a:t>
                </a:r>
                <a:r>
                  <a:rPr kumimoji="1" lang="nb-NO" altLang="zh-TW" sz="1200">
                    <a:solidFill>
                      <a:srgbClr val="FF0066"/>
                    </a:solidFill>
                    <a:latin typeface="微软雅黑" pitchFamily="34" charset="-122"/>
                    <a:ea typeface="微软雅黑" pitchFamily="34" charset="-122"/>
                  </a:rPr>
                  <a:t>08</a:t>
                </a:r>
                <a:r>
                  <a:rPr kumimoji="1" lang="nb-NO" altLang="zh-TW" sz="1000">
                    <a:latin typeface="微软雅黑" pitchFamily="34" charset="-122"/>
                    <a:ea typeface="微软雅黑" pitchFamily="34" charset="-122"/>
                  </a:rPr>
                  <a:t>.0000.00 </a:t>
                </a:r>
                <a:endParaRPr kumimoji="1" lang="en-US" altLang="zh-TW" sz="1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49" name="Text Box 119"/>
              <p:cNvSpPr txBox="1">
                <a:spLocks noChangeArrowheads="1"/>
              </p:cNvSpPr>
              <p:nvPr/>
            </p:nvSpPr>
            <p:spPr bwMode="auto">
              <a:xfrm>
                <a:off x="1850" y="1615"/>
                <a:ext cx="10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TW" sz="1000">
                    <a:latin typeface="微软雅黑" pitchFamily="34" charset="-122"/>
                    <a:ea typeface="微软雅黑" pitchFamily="34" charset="-122"/>
                  </a:rPr>
                  <a:t>Firmware: </a:t>
                </a:r>
                <a:r>
                  <a:rPr kumimoji="1" lang="nb-NO" altLang="zh-TW" sz="1200">
                    <a:solidFill>
                      <a:srgbClr val="FF0066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kumimoji="1" lang="nb-NO" altLang="zh-TW" sz="1000">
                    <a:latin typeface="微软雅黑" pitchFamily="34" charset="-122"/>
                    <a:ea typeface="微软雅黑" pitchFamily="34" charset="-122"/>
                  </a:rPr>
                  <a:t>.</a:t>
                </a:r>
                <a:r>
                  <a:rPr kumimoji="1" lang="nb-NO" altLang="zh-TW" sz="1200">
                    <a:solidFill>
                      <a:srgbClr val="FF0066"/>
                    </a:solidFill>
                    <a:latin typeface="微软雅黑" pitchFamily="34" charset="-122"/>
                    <a:ea typeface="微软雅黑" pitchFamily="34" charset="-122"/>
                  </a:rPr>
                  <a:t>04</a:t>
                </a:r>
                <a:r>
                  <a:rPr kumimoji="1" lang="nb-NO" altLang="zh-TW" sz="1000">
                    <a:latin typeface="微软雅黑" pitchFamily="34" charset="-122"/>
                    <a:ea typeface="微软雅黑" pitchFamily="34" charset="-122"/>
                  </a:rPr>
                  <a:t>.0000.00 </a:t>
                </a:r>
                <a:endParaRPr kumimoji="1" lang="en-US" altLang="zh-TW" sz="1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7450" name="AutoShape 121"/>
              <p:cNvCxnSpPr>
                <a:cxnSpLocks noChangeShapeType="1"/>
                <a:stCxn id="17448" idx="1"/>
              </p:cNvCxnSpPr>
              <p:nvPr/>
            </p:nvCxnSpPr>
            <p:spPr bwMode="auto">
              <a:xfrm rot="10800000" flipH="1" flipV="1">
                <a:off x="1565" y="1144"/>
                <a:ext cx="331" cy="288"/>
              </a:xfrm>
              <a:prstGeom prst="curvedConnector3">
                <a:avLst>
                  <a:gd name="adj1" fmla="val -43505"/>
                </a:avLst>
              </a:prstGeom>
              <a:noFill/>
              <a:ln w="19050">
                <a:solidFill>
                  <a:srgbClr val="3366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1" name="AutoShape 122"/>
              <p:cNvCxnSpPr>
                <a:cxnSpLocks noChangeShapeType="1"/>
                <a:endCxn id="17449" idx="3"/>
              </p:cNvCxnSpPr>
              <p:nvPr/>
            </p:nvCxnSpPr>
            <p:spPr bwMode="auto">
              <a:xfrm>
                <a:off x="2440" y="1432"/>
                <a:ext cx="462" cy="270"/>
              </a:xfrm>
              <a:prstGeom prst="curvedConnector3">
                <a:avLst>
                  <a:gd name="adj1" fmla="val 131171"/>
                </a:avLst>
              </a:prstGeom>
              <a:noFill/>
              <a:ln w="19050">
                <a:solidFill>
                  <a:srgbClr val="3366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7" name="Group 145"/>
            <p:cNvGrpSpPr>
              <a:grpSpLocks/>
            </p:cNvGrpSpPr>
            <p:nvPr/>
          </p:nvGrpSpPr>
          <p:grpSpPr bwMode="auto">
            <a:xfrm>
              <a:off x="113" y="754"/>
              <a:ext cx="1315" cy="1361"/>
              <a:chOff x="113" y="754"/>
              <a:chExt cx="1315" cy="1361"/>
            </a:xfrm>
          </p:grpSpPr>
          <p:sp>
            <p:nvSpPr>
              <p:cNvPr id="17429" name="AutoShape 81"/>
              <p:cNvSpPr>
                <a:spLocks noChangeArrowheads="1"/>
              </p:cNvSpPr>
              <p:nvPr/>
            </p:nvSpPr>
            <p:spPr bwMode="auto">
              <a:xfrm>
                <a:off x="113" y="754"/>
                <a:ext cx="1315" cy="1361"/>
              </a:xfrm>
              <a:prstGeom prst="roundRect">
                <a:avLst>
                  <a:gd name="adj" fmla="val 3139"/>
                </a:avLst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30" name="Rectangle 135"/>
              <p:cNvSpPr>
                <a:spLocks noChangeArrowheads="1"/>
              </p:cNvSpPr>
              <p:nvPr/>
            </p:nvSpPr>
            <p:spPr bwMode="auto">
              <a:xfrm>
                <a:off x="204" y="1055"/>
                <a:ext cx="515" cy="771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31" name="AutoShape 91"/>
              <p:cNvSpPr>
                <a:spLocks noChangeArrowheads="1"/>
              </p:cNvSpPr>
              <p:nvPr/>
            </p:nvSpPr>
            <p:spPr bwMode="auto">
              <a:xfrm>
                <a:off x="113" y="754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2813"/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Log</a:t>
                </a:r>
                <a:r>
                  <a:rPr lang="en-US" altLang="zh-CN" sz="1600" dirty="0" smtClean="0"/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extraction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32" name="AutoShape 95"/>
              <p:cNvSpPr>
                <a:spLocks noChangeArrowheads="1"/>
              </p:cNvSpPr>
              <p:nvPr/>
            </p:nvSpPr>
            <p:spPr bwMode="auto">
              <a:xfrm>
                <a:off x="113" y="1843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tIns="10800" bIns="10800"/>
              <a:lstStyle/>
              <a:p>
                <a:pPr defTabSz="912813">
                  <a:buFontTx/>
                  <a:buChar char="•"/>
                </a:pPr>
                <a:endParaRPr lang="en-US" altLang="zh-TW" sz="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33" name="Picture 123" descr="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1491"/>
                <a:ext cx="545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124" descr="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1071"/>
                <a:ext cx="54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5" name="Picture 125" descr="inner_main_tm328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" y="1072"/>
                <a:ext cx="1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126" descr="desktop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1075"/>
                <a:ext cx="1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7" name="Picture 128" descr="DB9-RJ11-for-siguid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" y="1336"/>
                <a:ext cx="1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8" name="AutoShape 129"/>
              <p:cNvSpPr>
                <a:spLocks noChangeArrowheads="1"/>
              </p:cNvSpPr>
              <p:nvPr/>
            </p:nvSpPr>
            <p:spPr bwMode="auto">
              <a:xfrm>
                <a:off x="415" y="1207"/>
                <a:ext cx="90" cy="91"/>
              </a:xfrm>
              <a:prstGeom prst="plus">
                <a:avLst>
                  <a:gd name="adj" fmla="val 30000"/>
                </a:avLst>
              </a:prstGeom>
              <a:solidFill>
                <a:srgbClr val="FF6600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39" name="Picture 131" descr="msnma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594"/>
                <a:ext cx="231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0" name="AutoShape 132"/>
              <p:cNvSpPr>
                <a:spLocks noChangeArrowheads="1"/>
              </p:cNvSpPr>
              <p:nvPr/>
            </p:nvSpPr>
            <p:spPr bwMode="auto">
              <a:xfrm>
                <a:off x="415" y="1480"/>
                <a:ext cx="90" cy="91"/>
              </a:xfrm>
              <a:prstGeom prst="plus">
                <a:avLst>
                  <a:gd name="adj" fmla="val 30000"/>
                </a:avLst>
              </a:prstGeom>
              <a:solidFill>
                <a:srgbClr val="FF6600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7441" name="AutoShape 133"/>
              <p:cNvCxnSpPr>
                <a:cxnSpLocks noChangeShapeType="1"/>
              </p:cNvCxnSpPr>
              <p:nvPr/>
            </p:nvCxnSpPr>
            <p:spPr bwMode="auto">
              <a:xfrm>
                <a:off x="1065" y="1376"/>
                <a:ext cx="1" cy="115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2" name="AutoShape 134"/>
              <p:cNvCxnSpPr>
                <a:cxnSpLocks noChangeShapeType="1"/>
              </p:cNvCxnSpPr>
              <p:nvPr/>
            </p:nvCxnSpPr>
            <p:spPr bwMode="auto">
              <a:xfrm flipV="1">
                <a:off x="571" y="1644"/>
                <a:ext cx="222" cy="5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43" name="Rectangle 136"/>
              <p:cNvSpPr>
                <a:spLocks noChangeArrowheads="1"/>
              </p:cNvSpPr>
              <p:nvPr/>
            </p:nvSpPr>
            <p:spPr bwMode="auto">
              <a:xfrm>
                <a:off x="748" y="1055"/>
                <a:ext cx="635" cy="3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418" name="Group 151"/>
            <p:cNvGrpSpPr>
              <a:grpSpLocks/>
            </p:cNvGrpSpPr>
            <p:nvPr/>
          </p:nvGrpSpPr>
          <p:grpSpPr bwMode="auto">
            <a:xfrm>
              <a:off x="4332" y="754"/>
              <a:ext cx="1377" cy="1361"/>
              <a:chOff x="4332" y="754"/>
              <a:chExt cx="1377" cy="1361"/>
            </a:xfrm>
          </p:grpSpPr>
          <p:sp>
            <p:nvSpPr>
              <p:cNvPr id="17419" name="AutoShape 87"/>
              <p:cNvSpPr>
                <a:spLocks noChangeArrowheads="1"/>
              </p:cNvSpPr>
              <p:nvPr/>
            </p:nvSpPr>
            <p:spPr bwMode="auto">
              <a:xfrm>
                <a:off x="4332" y="754"/>
                <a:ext cx="1315" cy="1361"/>
              </a:xfrm>
              <a:prstGeom prst="roundRect">
                <a:avLst>
                  <a:gd name="adj" fmla="val 3139"/>
                </a:avLst>
              </a:prstGeom>
              <a:solidFill>
                <a:srgbClr val="FF0000">
                  <a:alpha val="30196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20" name="AutoShape 94"/>
              <p:cNvSpPr>
                <a:spLocks noChangeArrowheads="1"/>
              </p:cNvSpPr>
              <p:nvPr/>
            </p:nvSpPr>
            <p:spPr bwMode="auto">
              <a:xfrm>
                <a:off x="4332" y="754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2813"/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Password</a:t>
                </a:r>
                <a:r>
                  <a:rPr lang="en-US" altLang="zh-CN" sz="1600" dirty="0" smtClean="0"/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reset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21" name="AutoShape 98"/>
              <p:cNvSpPr>
                <a:spLocks noChangeArrowheads="1"/>
              </p:cNvSpPr>
              <p:nvPr/>
            </p:nvSpPr>
            <p:spPr bwMode="auto">
              <a:xfrm>
                <a:off x="4332" y="1843"/>
                <a:ext cx="1315" cy="272"/>
              </a:xfrm>
              <a:prstGeom prst="roundRect">
                <a:avLst>
                  <a:gd name="adj" fmla="val 1581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tIns="10800" bIns="10800"/>
              <a:lstStyle/>
              <a:p>
                <a:pPr defTabSz="912813">
                  <a:buFontTx/>
                  <a:buChar char="•"/>
                </a:pPr>
                <a:r>
                  <a:rPr lang="en-US" altLang="zh-TW" sz="800" dirty="0" smtClean="0">
                    <a:latin typeface="微软雅黑" pitchFamily="34" charset="-122"/>
                    <a:ea typeface="微软雅黑" pitchFamily="34" charset="-122"/>
                  </a:rPr>
                  <a:t>.</a:t>
                </a:r>
                <a:endParaRPr lang="en-US" altLang="zh-TW" sz="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22" name="Picture 138" descr="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570"/>
                <a:ext cx="419" cy="23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23" name="Picture 137" descr="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" y="1253"/>
                <a:ext cx="578" cy="330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24" name="Picture 139" descr="0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" y="1071"/>
                <a:ext cx="419" cy="273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425" name="AutoShape 143"/>
              <p:cNvCxnSpPr>
                <a:cxnSpLocks noChangeShapeType="1"/>
              </p:cNvCxnSpPr>
              <p:nvPr/>
            </p:nvCxnSpPr>
            <p:spPr bwMode="auto">
              <a:xfrm flipV="1">
                <a:off x="4796" y="1583"/>
                <a:ext cx="142" cy="105"/>
              </a:xfrm>
              <a:prstGeom prst="bentConnector2">
                <a:avLst/>
              </a:prstGeom>
              <a:noFill/>
              <a:ln w="19050">
                <a:solidFill>
                  <a:srgbClr val="339966"/>
                </a:solidFill>
                <a:miter lim="800000"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6" name="AutoShape 144"/>
              <p:cNvCxnSpPr>
                <a:cxnSpLocks noChangeShapeType="1"/>
              </p:cNvCxnSpPr>
              <p:nvPr/>
            </p:nvCxnSpPr>
            <p:spPr bwMode="auto">
              <a:xfrm flipV="1">
                <a:off x="5227" y="1344"/>
                <a:ext cx="131" cy="74"/>
              </a:xfrm>
              <a:prstGeom prst="bentConnector2">
                <a:avLst/>
              </a:prstGeom>
              <a:noFill/>
              <a:ln w="19050">
                <a:solidFill>
                  <a:srgbClr val="339966"/>
                </a:solidFill>
                <a:miter lim="800000"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27" name="Text Box 140"/>
              <p:cNvSpPr txBox="1">
                <a:spLocks noChangeArrowheads="1"/>
              </p:cNvSpPr>
              <p:nvPr/>
            </p:nvSpPr>
            <p:spPr bwMode="auto">
              <a:xfrm>
                <a:off x="4756" y="1594"/>
                <a:ext cx="953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TW" sz="9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The username or password </a:t>
                </a:r>
              </a:p>
              <a:p>
                <a:pPr eaLnBrk="1" hangingPunct="1"/>
                <a:r>
                  <a:rPr kumimoji="1" lang="en-US" altLang="zh-TW" sz="9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you entered is incorrect.</a:t>
                </a:r>
                <a:r>
                  <a:rPr kumimoji="1" lang="en-US" altLang="zh-TW" sz="9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</a:p>
            </p:txBody>
          </p:sp>
          <p:sp>
            <p:nvSpPr>
              <p:cNvPr id="17428" name="Text Box 150"/>
              <p:cNvSpPr txBox="1">
                <a:spLocks noChangeArrowheads="1"/>
              </p:cNvSpPr>
              <p:nvPr/>
            </p:nvSpPr>
            <p:spPr bwMode="auto">
              <a:xfrm>
                <a:off x="4332" y="1026"/>
                <a:ext cx="86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TW" sz="900">
                    <a:solidFill>
                      <a:srgbClr val="99FF66"/>
                    </a:solidFill>
                    <a:latin typeface="微软雅黑" pitchFamily="34" charset="-122"/>
                    <a:ea typeface="微软雅黑" pitchFamily="34" charset="-122"/>
                  </a:rPr>
                  <a:t>Storage access with array config. and navigation.</a:t>
                </a:r>
              </a:p>
            </p:txBody>
          </p:sp>
        </p:grpSp>
      </p:grpSp>
      <p:sp>
        <p:nvSpPr>
          <p:cNvPr id="63" name="Title 2"/>
          <p:cNvSpPr txBox="1">
            <a:spLocks/>
          </p:cNvSpPr>
          <p:nvPr/>
        </p:nvSpPr>
        <p:spPr>
          <a:xfrm>
            <a:off x="357158" y="357166"/>
            <a:ext cx="7571184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DS600-G20 OAPS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10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0863" y="4813449"/>
            <a:ext cx="16748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SAS/SATA </a:t>
            </a: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(</a:t>
            </a: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7200</a:t>
            </a: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rpm</a:t>
            </a:r>
            <a:r>
              <a:rPr kumimoji="1" lang="en-US" altLang="ja-JP" sz="14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 6Gb</a:t>
            </a:r>
            <a:endParaRPr kumimoji="1" lang="en-US" altLang="ja-JP" sz="14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5" name="AutoShape 28"/>
          <p:cNvSpPr>
            <a:spLocks noChangeArrowheads="1"/>
          </p:cNvSpPr>
          <p:nvPr/>
        </p:nvSpPr>
        <p:spPr bwMode="auto">
          <a:xfrm>
            <a:off x="2273300" y="2894161"/>
            <a:ext cx="6264275" cy="1684338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 altLang="zh-CN" sz="160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6" name="AutoShape 29"/>
          <p:cNvSpPr>
            <a:spLocks noChangeArrowheads="1"/>
          </p:cNvSpPr>
          <p:nvPr/>
        </p:nvSpPr>
        <p:spPr bwMode="auto">
          <a:xfrm>
            <a:off x="2257425" y="4694386"/>
            <a:ext cx="6305550" cy="175895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 altLang="zh-CN" sz="160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8" name="Text Box 55"/>
          <p:cNvSpPr txBox="1">
            <a:spLocks noChangeArrowheads="1"/>
          </p:cNvSpPr>
          <p:nvPr/>
        </p:nvSpPr>
        <p:spPr bwMode="auto">
          <a:xfrm>
            <a:off x="528638" y="3000726"/>
            <a:ext cx="1701800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kumimoji="1" lang="zh-CN" altLang="en-US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</a:t>
            </a:r>
            <a:r>
              <a:rPr kumimoji="1" lang="en-US" altLang="ja-JP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kumimoji="1" lang="zh-CN" altLang="en-US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(10000 </a:t>
            </a:r>
            <a:r>
              <a:rPr kumimoji="1" lang="en-US" altLang="ja-JP" sz="14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rpm)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 6Gb</a:t>
            </a:r>
            <a:endParaRPr kumimoji="1" lang="en-US" altLang="ja-JP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495" name="Picture 102" descr="1502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69011"/>
            <a:ext cx="1301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103"/>
          <p:cNvSpPr txBox="1">
            <a:spLocks noChangeArrowheads="1"/>
          </p:cNvSpPr>
          <p:nvPr/>
        </p:nvSpPr>
        <p:spPr bwMode="auto">
          <a:xfrm>
            <a:off x="3910013" y="5986611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6TB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0497" name="Group 135"/>
          <p:cNvGrpSpPr>
            <a:grpSpLocks/>
          </p:cNvGrpSpPr>
          <p:nvPr/>
        </p:nvGrpSpPr>
        <p:grpSpPr bwMode="auto">
          <a:xfrm>
            <a:off x="4064000" y="5059511"/>
            <a:ext cx="654050" cy="492125"/>
            <a:chOff x="3465" y="2208"/>
            <a:chExt cx="466" cy="365"/>
          </a:xfrm>
        </p:grpSpPr>
        <p:sp>
          <p:nvSpPr>
            <p:cNvPr id="20534" name="Oval 105"/>
            <p:cNvSpPr>
              <a:spLocks noChangeArrowheads="1"/>
            </p:cNvSpPr>
            <p:nvPr/>
          </p:nvSpPr>
          <p:spPr bwMode="auto">
            <a:xfrm>
              <a:off x="3471" y="2258"/>
              <a:ext cx="456" cy="315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5" name="Oval 106"/>
            <p:cNvSpPr>
              <a:spLocks noChangeArrowheads="1"/>
            </p:cNvSpPr>
            <p:nvPr/>
          </p:nvSpPr>
          <p:spPr bwMode="auto">
            <a:xfrm>
              <a:off x="3470" y="2239"/>
              <a:ext cx="459" cy="307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6" name="Oval 107"/>
            <p:cNvSpPr>
              <a:spLocks noChangeArrowheads="1"/>
            </p:cNvSpPr>
            <p:nvPr/>
          </p:nvSpPr>
          <p:spPr bwMode="auto">
            <a:xfrm>
              <a:off x="3465" y="2208"/>
              <a:ext cx="466" cy="308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7" name="Oval 109"/>
            <p:cNvSpPr>
              <a:spLocks noChangeArrowheads="1"/>
            </p:cNvSpPr>
            <p:nvPr/>
          </p:nvSpPr>
          <p:spPr bwMode="auto">
            <a:xfrm>
              <a:off x="3635" y="2312"/>
              <a:ext cx="140" cy="100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0498" name="Text Box 122"/>
          <p:cNvSpPr txBox="1">
            <a:spLocks noChangeArrowheads="1"/>
          </p:cNvSpPr>
          <p:nvPr/>
        </p:nvSpPr>
        <p:spPr bwMode="auto">
          <a:xfrm>
            <a:off x="5702300" y="4151461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…….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99" name="Text Box 129"/>
          <p:cNvSpPr txBox="1">
            <a:spLocks noChangeArrowheads="1"/>
          </p:cNvSpPr>
          <p:nvPr/>
        </p:nvSpPr>
        <p:spPr bwMode="auto">
          <a:xfrm>
            <a:off x="2155825" y="4089549"/>
            <a:ext cx="127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Capacity</a:t>
            </a:r>
            <a:endParaRPr kumimoji="1" lang="en-US" altLang="ja-JP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00" name="Picture 147" descr="150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10061"/>
            <a:ext cx="14255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1" name="Group 148"/>
          <p:cNvGrpSpPr>
            <a:grpSpLocks/>
          </p:cNvGrpSpPr>
          <p:nvPr/>
        </p:nvGrpSpPr>
        <p:grpSpPr bwMode="auto">
          <a:xfrm>
            <a:off x="7337425" y="3303736"/>
            <a:ext cx="738188" cy="503238"/>
            <a:chOff x="3202" y="861"/>
            <a:chExt cx="463" cy="346"/>
          </a:xfrm>
        </p:grpSpPr>
        <p:sp>
          <p:nvSpPr>
            <p:cNvPr id="20531" name="Oval 149"/>
            <p:cNvSpPr>
              <a:spLocks noChangeArrowheads="1"/>
            </p:cNvSpPr>
            <p:nvPr/>
          </p:nvSpPr>
          <p:spPr bwMode="auto">
            <a:xfrm>
              <a:off x="3202" y="894"/>
              <a:ext cx="463" cy="313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2" name="Oval 150"/>
            <p:cNvSpPr>
              <a:spLocks noChangeArrowheads="1"/>
            </p:cNvSpPr>
            <p:nvPr/>
          </p:nvSpPr>
          <p:spPr bwMode="auto">
            <a:xfrm>
              <a:off x="3204" y="861"/>
              <a:ext cx="455" cy="320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3" name="Oval 151"/>
            <p:cNvSpPr>
              <a:spLocks noChangeArrowheads="1"/>
            </p:cNvSpPr>
            <p:nvPr/>
          </p:nvSpPr>
          <p:spPr bwMode="auto">
            <a:xfrm>
              <a:off x="3364" y="969"/>
              <a:ext cx="139" cy="92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pic>
        <p:nvPicPr>
          <p:cNvPr id="20502" name="Picture 160" descr="150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056086"/>
            <a:ext cx="1331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3" name="Group 171"/>
          <p:cNvGrpSpPr>
            <a:grpSpLocks/>
          </p:cNvGrpSpPr>
          <p:nvPr/>
        </p:nvGrpSpPr>
        <p:grpSpPr bwMode="auto">
          <a:xfrm>
            <a:off x="5767388" y="3240236"/>
            <a:ext cx="654050" cy="544513"/>
            <a:chOff x="2437" y="847"/>
            <a:chExt cx="412" cy="343"/>
          </a:xfrm>
        </p:grpSpPr>
        <p:sp>
          <p:nvSpPr>
            <p:cNvPr id="20526" name="Oval 162"/>
            <p:cNvSpPr>
              <a:spLocks noChangeArrowheads="1"/>
            </p:cNvSpPr>
            <p:nvPr/>
          </p:nvSpPr>
          <p:spPr bwMode="auto">
            <a:xfrm>
              <a:off x="2441" y="948"/>
              <a:ext cx="408" cy="242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7" name="Oval 163"/>
            <p:cNvSpPr>
              <a:spLocks noChangeArrowheads="1"/>
            </p:cNvSpPr>
            <p:nvPr/>
          </p:nvSpPr>
          <p:spPr bwMode="auto">
            <a:xfrm>
              <a:off x="2437" y="909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8" name="Oval 165"/>
            <p:cNvSpPr>
              <a:spLocks noChangeArrowheads="1"/>
            </p:cNvSpPr>
            <p:nvPr/>
          </p:nvSpPr>
          <p:spPr bwMode="auto">
            <a:xfrm>
              <a:off x="2447" y="880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9" name="Oval 166"/>
            <p:cNvSpPr>
              <a:spLocks noChangeArrowheads="1"/>
            </p:cNvSpPr>
            <p:nvPr/>
          </p:nvSpPr>
          <p:spPr bwMode="auto">
            <a:xfrm>
              <a:off x="2447" y="847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30" name="Oval 164"/>
            <p:cNvSpPr>
              <a:spLocks noChangeArrowheads="1"/>
            </p:cNvSpPr>
            <p:nvPr/>
          </p:nvSpPr>
          <p:spPr bwMode="auto">
            <a:xfrm>
              <a:off x="2578" y="926"/>
              <a:ext cx="122" cy="71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0504" name="Text Box 168"/>
          <p:cNvSpPr txBox="1">
            <a:spLocks noChangeArrowheads="1"/>
          </p:cNvSpPr>
          <p:nvPr/>
        </p:nvSpPr>
        <p:spPr bwMode="auto">
          <a:xfrm>
            <a:off x="7291388" y="4154636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zh-CN" sz="1400" b="1">
                <a:latin typeface="微软雅黑" pitchFamily="34" charset="-122"/>
                <a:ea typeface="微软雅黑" pitchFamily="34" charset="-122"/>
                <a:cs typeface="Arial" pitchFamily="34" charset="0"/>
              </a:rPr>
              <a:t>300</a:t>
            </a:r>
            <a:r>
              <a:rPr kumimoji="1" lang="en-US" altLang="ja-JP" sz="1400" b="1">
                <a:latin typeface="微软雅黑" pitchFamily="34" charset="-122"/>
                <a:ea typeface="微软雅黑" pitchFamily="34" charset="-122"/>
                <a:cs typeface="Arial" pitchFamily="34" charset="0"/>
              </a:rPr>
              <a:t>GB</a:t>
            </a:r>
          </a:p>
        </p:txBody>
      </p:sp>
      <p:sp>
        <p:nvSpPr>
          <p:cNvPr id="20505" name="Text Box 122"/>
          <p:cNvSpPr txBox="1">
            <a:spLocks noChangeArrowheads="1"/>
          </p:cNvSpPr>
          <p:nvPr/>
        </p:nvSpPr>
        <p:spPr bwMode="auto">
          <a:xfrm>
            <a:off x="3889375" y="4129236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1200GB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06" name="Picture 160" descr="150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122761"/>
            <a:ext cx="1331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7" name="Group 171"/>
          <p:cNvGrpSpPr>
            <a:grpSpLocks/>
          </p:cNvGrpSpPr>
          <p:nvPr/>
        </p:nvGrpSpPr>
        <p:grpSpPr bwMode="auto">
          <a:xfrm>
            <a:off x="4038600" y="3279924"/>
            <a:ext cx="654050" cy="544512"/>
            <a:chOff x="2437" y="847"/>
            <a:chExt cx="412" cy="343"/>
          </a:xfrm>
        </p:grpSpPr>
        <p:sp>
          <p:nvSpPr>
            <p:cNvPr id="20521" name="Oval 162"/>
            <p:cNvSpPr>
              <a:spLocks noChangeArrowheads="1"/>
            </p:cNvSpPr>
            <p:nvPr/>
          </p:nvSpPr>
          <p:spPr bwMode="auto">
            <a:xfrm>
              <a:off x="2441" y="948"/>
              <a:ext cx="408" cy="242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2" name="Oval 163"/>
            <p:cNvSpPr>
              <a:spLocks noChangeArrowheads="1"/>
            </p:cNvSpPr>
            <p:nvPr/>
          </p:nvSpPr>
          <p:spPr bwMode="auto">
            <a:xfrm>
              <a:off x="2437" y="909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3" name="Oval 165"/>
            <p:cNvSpPr>
              <a:spLocks noChangeArrowheads="1"/>
            </p:cNvSpPr>
            <p:nvPr/>
          </p:nvSpPr>
          <p:spPr bwMode="auto">
            <a:xfrm>
              <a:off x="2447" y="880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4" name="Oval 166"/>
            <p:cNvSpPr>
              <a:spLocks noChangeArrowheads="1"/>
            </p:cNvSpPr>
            <p:nvPr/>
          </p:nvSpPr>
          <p:spPr bwMode="auto">
            <a:xfrm>
              <a:off x="2447" y="847"/>
              <a:ext cx="401" cy="248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5" name="Oval 164"/>
            <p:cNvSpPr>
              <a:spLocks noChangeArrowheads="1"/>
            </p:cNvSpPr>
            <p:nvPr/>
          </p:nvSpPr>
          <p:spPr bwMode="auto">
            <a:xfrm>
              <a:off x="2578" y="926"/>
              <a:ext cx="122" cy="71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0508" name="Group 148"/>
          <p:cNvGrpSpPr>
            <a:grpSpLocks/>
          </p:cNvGrpSpPr>
          <p:nvPr/>
        </p:nvGrpSpPr>
        <p:grpSpPr bwMode="auto">
          <a:xfrm>
            <a:off x="4033838" y="3206899"/>
            <a:ext cx="650875" cy="403225"/>
            <a:chOff x="3202" y="861"/>
            <a:chExt cx="463" cy="346"/>
          </a:xfrm>
        </p:grpSpPr>
        <p:sp>
          <p:nvSpPr>
            <p:cNvPr id="20518" name="Oval 149"/>
            <p:cNvSpPr>
              <a:spLocks noChangeArrowheads="1"/>
            </p:cNvSpPr>
            <p:nvPr/>
          </p:nvSpPr>
          <p:spPr bwMode="auto">
            <a:xfrm>
              <a:off x="3202" y="894"/>
              <a:ext cx="463" cy="313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19" name="Oval 150"/>
            <p:cNvSpPr>
              <a:spLocks noChangeArrowheads="1"/>
            </p:cNvSpPr>
            <p:nvPr/>
          </p:nvSpPr>
          <p:spPr bwMode="auto">
            <a:xfrm>
              <a:off x="3204" y="861"/>
              <a:ext cx="455" cy="320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20" name="Oval 151"/>
            <p:cNvSpPr>
              <a:spLocks noChangeArrowheads="1"/>
            </p:cNvSpPr>
            <p:nvPr/>
          </p:nvSpPr>
          <p:spPr bwMode="auto">
            <a:xfrm>
              <a:off x="3364" y="969"/>
              <a:ext cx="139" cy="92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pic>
        <p:nvPicPr>
          <p:cNvPr id="20509" name="Picture 102" descr="1502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853136"/>
            <a:ext cx="1301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103"/>
          <p:cNvSpPr txBox="1">
            <a:spLocks noChangeArrowheads="1"/>
          </p:cNvSpPr>
          <p:nvPr/>
        </p:nvSpPr>
        <p:spPr bwMode="auto">
          <a:xfrm>
            <a:off x="7358082" y="600076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2TB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0511" name="Group 135"/>
          <p:cNvGrpSpPr>
            <a:grpSpLocks/>
          </p:cNvGrpSpPr>
          <p:nvPr/>
        </p:nvGrpSpPr>
        <p:grpSpPr bwMode="auto">
          <a:xfrm>
            <a:off x="5786438" y="5043636"/>
            <a:ext cx="654050" cy="492125"/>
            <a:chOff x="3465" y="2208"/>
            <a:chExt cx="466" cy="365"/>
          </a:xfrm>
        </p:grpSpPr>
        <p:sp>
          <p:nvSpPr>
            <p:cNvPr id="20514" name="Oval 105"/>
            <p:cNvSpPr>
              <a:spLocks noChangeArrowheads="1"/>
            </p:cNvSpPr>
            <p:nvPr/>
          </p:nvSpPr>
          <p:spPr bwMode="auto">
            <a:xfrm>
              <a:off x="3471" y="2258"/>
              <a:ext cx="456" cy="315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15" name="Oval 106"/>
            <p:cNvSpPr>
              <a:spLocks noChangeArrowheads="1"/>
            </p:cNvSpPr>
            <p:nvPr/>
          </p:nvSpPr>
          <p:spPr bwMode="auto">
            <a:xfrm>
              <a:off x="3470" y="2239"/>
              <a:ext cx="459" cy="307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16" name="Oval 107"/>
            <p:cNvSpPr>
              <a:spLocks noChangeArrowheads="1"/>
            </p:cNvSpPr>
            <p:nvPr/>
          </p:nvSpPr>
          <p:spPr bwMode="auto">
            <a:xfrm>
              <a:off x="3465" y="2208"/>
              <a:ext cx="466" cy="308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517" name="Oval 109"/>
            <p:cNvSpPr>
              <a:spLocks noChangeArrowheads="1"/>
            </p:cNvSpPr>
            <p:nvPr/>
          </p:nvSpPr>
          <p:spPr bwMode="auto">
            <a:xfrm>
              <a:off x="3635" y="2312"/>
              <a:ext cx="140" cy="100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0512" name="Text Box 129"/>
          <p:cNvSpPr txBox="1">
            <a:spLocks noChangeArrowheads="1"/>
          </p:cNvSpPr>
          <p:nvPr/>
        </p:nvSpPr>
        <p:spPr bwMode="auto">
          <a:xfrm>
            <a:off x="2112963" y="5850086"/>
            <a:ext cx="127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Capacity</a:t>
            </a:r>
            <a:endParaRPr kumimoji="1" lang="en-US" altLang="ja-JP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500034" y="357166"/>
            <a:ext cx="7571184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DS600-G20 multiple disk drives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533400" y="1421036"/>
            <a:ext cx="166846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SSD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CN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SATA </a:t>
            </a:r>
            <a:r>
              <a:rPr kumimoji="1" lang="en-US" altLang="zh-CN" sz="1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6Gb</a:t>
            </a:r>
            <a:endParaRPr kumimoji="1" lang="en-US" altLang="ja-JP" sz="14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>
            <a:off x="2236788" y="1052736"/>
            <a:ext cx="6319837" cy="1671637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 altLang="zh-CN" sz="160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2" name="Text Box 75"/>
          <p:cNvSpPr txBox="1">
            <a:spLocks noChangeArrowheads="1"/>
          </p:cNvSpPr>
          <p:nvPr/>
        </p:nvSpPr>
        <p:spPr bwMode="auto">
          <a:xfrm>
            <a:off x="4073525" y="2292573"/>
            <a:ext cx="8382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480GB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3" name="Text Box 85"/>
          <p:cNvSpPr txBox="1">
            <a:spLocks noChangeArrowheads="1"/>
          </p:cNvSpPr>
          <p:nvPr/>
        </p:nvSpPr>
        <p:spPr bwMode="auto">
          <a:xfrm>
            <a:off x="5480050" y="2303686"/>
            <a:ext cx="838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120GB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4" name="Text Box 129"/>
          <p:cNvSpPr txBox="1">
            <a:spLocks noChangeArrowheads="1"/>
          </p:cNvSpPr>
          <p:nvPr/>
        </p:nvSpPr>
        <p:spPr bwMode="auto">
          <a:xfrm>
            <a:off x="2051050" y="2014761"/>
            <a:ext cx="127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Capacity</a:t>
            </a:r>
            <a:endParaRPr kumimoji="1" lang="en-US" altLang="ja-JP" sz="16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64" y="1082519"/>
            <a:ext cx="1381208" cy="9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22" y="1151919"/>
            <a:ext cx="1381208" cy="9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2" descr="1502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929198"/>
            <a:ext cx="1301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135"/>
          <p:cNvGrpSpPr>
            <a:grpSpLocks/>
          </p:cNvGrpSpPr>
          <p:nvPr/>
        </p:nvGrpSpPr>
        <p:grpSpPr bwMode="auto">
          <a:xfrm>
            <a:off x="7429517" y="5119698"/>
            <a:ext cx="654050" cy="492125"/>
            <a:chOff x="3465" y="2208"/>
            <a:chExt cx="466" cy="365"/>
          </a:xfrm>
        </p:grpSpPr>
        <p:sp>
          <p:nvSpPr>
            <p:cNvPr id="58" name="Oval 105"/>
            <p:cNvSpPr>
              <a:spLocks noChangeArrowheads="1"/>
            </p:cNvSpPr>
            <p:nvPr/>
          </p:nvSpPr>
          <p:spPr bwMode="auto">
            <a:xfrm>
              <a:off x="3471" y="2258"/>
              <a:ext cx="456" cy="315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9" name="Oval 106"/>
            <p:cNvSpPr>
              <a:spLocks noChangeArrowheads="1"/>
            </p:cNvSpPr>
            <p:nvPr/>
          </p:nvSpPr>
          <p:spPr bwMode="auto">
            <a:xfrm>
              <a:off x="3470" y="2239"/>
              <a:ext cx="459" cy="307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0" name="Oval 107"/>
            <p:cNvSpPr>
              <a:spLocks noChangeArrowheads="1"/>
            </p:cNvSpPr>
            <p:nvPr/>
          </p:nvSpPr>
          <p:spPr bwMode="auto">
            <a:xfrm>
              <a:off x="3465" y="2208"/>
              <a:ext cx="466" cy="308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1" name="Oval 109"/>
            <p:cNvSpPr>
              <a:spLocks noChangeArrowheads="1"/>
            </p:cNvSpPr>
            <p:nvPr/>
          </p:nvSpPr>
          <p:spPr bwMode="auto">
            <a:xfrm>
              <a:off x="3635" y="2312"/>
              <a:ext cx="140" cy="100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altLang="zh-CN" sz="160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62" name="Text Box 103"/>
          <p:cNvSpPr txBox="1">
            <a:spLocks noChangeArrowheads="1"/>
          </p:cNvSpPr>
          <p:nvPr/>
        </p:nvSpPr>
        <p:spPr bwMode="auto">
          <a:xfrm>
            <a:off x="5786446" y="600076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4" name="Text Box 122"/>
          <p:cNvSpPr txBox="1">
            <a:spLocks noChangeArrowheads="1"/>
          </p:cNvSpPr>
          <p:nvPr/>
        </p:nvSpPr>
        <p:spPr bwMode="auto">
          <a:xfrm>
            <a:off x="4786314" y="2285992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1" lang="en-US" altLang="ja-JP" sz="14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…….</a:t>
            </a:r>
            <a:endParaRPr kumimoji="1" lang="en-US" altLang="ja-JP" sz="1400" b="1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49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6493" y="3645024"/>
            <a:ext cx="3959225" cy="2600077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6805" y="1124744"/>
            <a:ext cx="4018603" cy="2223011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188913"/>
            <a:ext cx="7571184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DS600-G20 management tool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9992" y="1484784"/>
            <a:ext cx="42484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4D4D4D"/>
                </a:solidFill>
              </a:rPr>
              <a:t>Manage and configure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4D4D4D"/>
                </a:solidFill>
              </a:rPr>
              <a:t>Supports importing configuration scripts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4D4D4D"/>
                </a:solidFill>
              </a:rPr>
              <a:t>Extensive subsystem health and performance monitoring tools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4D4D4D"/>
                </a:solidFill>
              </a:rPr>
              <a:t>Wide browser support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4D4D4D"/>
                </a:solidFill>
              </a:rPr>
              <a:t>Localized in </a:t>
            </a:r>
            <a:r>
              <a:rPr lang="en-US" altLang="zh-TW" sz="2800" dirty="0" smtClean="0">
                <a:solidFill>
                  <a:srgbClr val="4D4D4D"/>
                </a:solidFill>
              </a:rPr>
              <a:t>10 languages</a:t>
            </a:r>
            <a:endParaRPr lang="en-US" altLang="zh-TW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81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5" y="1434174"/>
            <a:ext cx="7235709" cy="4535909"/>
          </a:xfrm>
          <a:prstGeom prst="rect">
            <a:avLst/>
          </a:prstGeom>
        </p:spPr>
      </p:pic>
      <p:sp>
        <p:nvSpPr>
          <p:cNvPr id="32772" name="Line 74"/>
          <p:cNvSpPr>
            <a:spLocks noChangeShapeType="1"/>
          </p:cNvSpPr>
          <p:nvPr/>
        </p:nvSpPr>
        <p:spPr bwMode="auto">
          <a:xfrm flipH="1">
            <a:off x="2123727" y="1341439"/>
            <a:ext cx="648047" cy="15835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3" name="Text Box 24"/>
          <p:cNvSpPr txBox="1">
            <a:spLocks noChangeArrowheads="1"/>
          </p:cNvSpPr>
          <p:nvPr/>
        </p:nvSpPr>
        <p:spPr bwMode="auto">
          <a:xfrm>
            <a:off x="2010260" y="1103191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系统监控</a:t>
            </a:r>
            <a:endParaRPr lang="en-US" altLang="zh-TW" sz="1400" b="1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403350" y="2492375"/>
            <a:ext cx="2305050" cy="360045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779838" y="2492375"/>
            <a:ext cx="3960812" cy="172878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3779838" y="4292600"/>
            <a:ext cx="3960812" cy="151288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7" name="Line 74"/>
          <p:cNvSpPr>
            <a:spLocks noChangeShapeType="1"/>
          </p:cNvSpPr>
          <p:nvPr/>
        </p:nvSpPr>
        <p:spPr bwMode="auto">
          <a:xfrm flipH="1" flipV="1">
            <a:off x="2771775" y="4868863"/>
            <a:ext cx="360363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 anchor="ctr">
            <a:spAutoFit/>
          </a:bodyPr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8" name="Text Box 24"/>
          <p:cNvSpPr txBox="1">
            <a:spLocks noChangeArrowheads="1"/>
          </p:cNvSpPr>
          <p:nvPr/>
        </p:nvSpPr>
        <p:spPr bwMode="auto">
          <a:xfrm>
            <a:off x="3059113" y="63087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系统状态监控</a:t>
            </a:r>
            <a:endParaRPr lang="en-US" altLang="zh-TW" sz="1400" b="1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9" name="Line 74"/>
          <p:cNvSpPr>
            <a:spLocks noChangeShapeType="1"/>
          </p:cNvSpPr>
          <p:nvPr/>
        </p:nvSpPr>
        <p:spPr bwMode="auto">
          <a:xfrm>
            <a:off x="5148263" y="1341438"/>
            <a:ext cx="144462" cy="1943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 anchor="ctr">
            <a:spAutoFit/>
          </a:bodyPr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0" name="Text Box 24"/>
          <p:cNvSpPr txBox="1">
            <a:spLocks noChangeArrowheads="1"/>
          </p:cNvSpPr>
          <p:nvPr/>
        </p:nvSpPr>
        <p:spPr bwMode="auto">
          <a:xfrm>
            <a:off x="5076825" y="112553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详细日志信息</a:t>
            </a:r>
            <a:endParaRPr lang="en-US" altLang="zh-TW" sz="1400" b="1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1" name="Line 74"/>
          <p:cNvSpPr>
            <a:spLocks noChangeShapeType="1"/>
          </p:cNvSpPr>
          <p:nvPr/>
        </p:nvSpPr>
        <p:spPr bwMode="auto">
          <a:xfrm flipH="1" flipV="1">
            <a:off x="5508625" y="4868863"/>
            <a:ext cx="360363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 anchor="ctr">
            <a:spAutoFit/>
          </a:bodyPr>
          <a:lstStyle/>
          <a:p>
            <a:endParaRPr lang="zh-TW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auto">
          <a:xfrm>
            <a:off x="5795963" y="6308725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系统配置概况</a:t>
            </a:r>
            <a:endParaRPr lang="en-US" altLang="zh-TW" sz="1400" b="1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41844" y="290896"/>
            <a:ext cx="8075240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  <a:cs typeface="+mn-cs"/>
              </a:rPr>
              <a:t>DS600-G20 </a:t>
            </a:r>
            <a:r>
              <a:rPr lang="en-US" altLang="zh-TW" sz="3200" b="1" dirty="0">
                <a:latin typeface="微软雅黑" pitchFamily="34" charset="-122"/>
                <a:ea typeface="微软雅黑" pitchFamily="34" charset="-122"/>
                <a:cs typeface="+mn-cs"/>
              </a:rPr>
              <a:t>Redefined Dashboard</a:t>
            </a:r>
          </a:p>
        </p:txBody>
      </p:sp>
    </p:spTree>
    <p:extLst>
      <p:ext uri="{BB962C8B-B14F-4D97-AF65-F5344CB8AC3E}">
        <p14:creationId xmlns:p14="http://schemas.microsoft.com/office/powerpoint/2010/main" val="272574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889916" y="4165456"/>
            <a:ext cx="7427168" cy="2121099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TW" sz="2000" dirty="0">
                <a:solidFill>
                  <a:srgbClr val="4D4D4D"/>
                </a:solidFill>
                <a:ea typeface="MS PGothic" panose="020B0600070205080204" pitchFamily="34" charset="-128"/>
              </a:rPr>
              <a:t>Logical drive, physical drive and port monitoring</a:t>
            </a:r>
          </a:p>
          <a:p>
            <a:r>
              <a:rPr lang="en-US" altLang="zh-TW" sz="2000" dirty="0">
                <a:solidFill>
                  <a:srgbClr val="4D4D4D"/>
                </a:solidFill>
                <a:ea typeface="MS PGothic" panose="020B0600070205080204" pitchFamily="34" charset="-128"/>
              </a:rPr>
              <a:t>Monitor bandwidth, IOPs, latency and cache usage</a:t>
            </a:r>
          </a:p>
          <a:p>
            <a:r>
              <a:rPr lang="en-US" altLang="zh-TW" sz="2000" dirty="0">
                <a:solidFill>
                  <a:srgbClr val="4D4D4D"/>
                </a:solidFill>
                <a:ea typeface="MS PGothic" panose="020B0600070205080204" pitchFamily="34" charset="-128"/>
              </a:rPr>
              <a:t>No performance impact while monitoring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3"/>
          <a:srcRect t="24606"/>
          <a:stretch/>
        </p:blipFill>
        <p:spPr bwMode="auto">
          <a:xfrm>
            <a:off x="899592" y="1340768"/>
            <a:ext cx="676875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41844" y="290896"/>
            <a:ext cx="8075240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  <a:cs typeface="+mn-cs"/>
              </a:rPr>
              <a:t>DS600-G20 </a:t>
            </a:r>
            <a:r>
              <a:rPr lang="en-US" altLang="zh-TW" sz="3200" b="1" dirty="0">
                <a:latin typeface="微软雅黑" pitchFamily="34" charset="-122"/>
                <a:ea typeface="微软雅黑" pitchFamily="34" charset="-122"/>
                <a:cs typeface="+mn-cs"/>
              </a:rPr>
              <a:t>Performance </a:t>
            </a:r>
            <a:r>
              <a:rPr lang="en-US" altLang="zh-TW" sz="3200" b="1" dirty="0" smtClean="0">
                <a:latin typeface="微软雅黑" pitchFamily="34" charset="-122"/>
                <a:ea typeface="微软雅黑" pitchFamily="34" charset="-122"/>
                <a:cs typeface="+mn-cs"/>
              </a:rPr>
              <a:t>Monitor</a:t>
            </a:r>
            <a:endParaRPr lang="en-US" altLang="zh-TW" sz="3200" b="1" dirty="0"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22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7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74" y="5229225"/>
            <a:ext cx="4212822" cy="1660677"/>
          </a:xfrm>
          <a:prstGeom prst="rect">
            <a:avLst/>
          </a:prstGeom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4427311" y="1203830"/>
            <a:ext cx="4609185" cy="338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CN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NAS</a:t>
            </a:r>
            <a:r>
              <a:rPr lang="zh-CN" altLang="en-US" b="1" dirty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function</a:t>
            </a:r>
            <a:endParaRPr lang="en-US" altLang="zh-TW" b="1" dirty="0">
              <a:solidFill>
                <a:srgbClr val="00559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CIFS 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(MAC, Windows), NFS (Linux/Unix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Protocol</a:t>
            </a:r>
            <a:endParaRPr lang="en-US" altLang="zh-CN" sz="15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fr-FR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Permission Management, Quota Management, Online Expansion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²"/>
            </a:pPr>
            <a:r>
              <a:rPr lang="en-US" altLang="zh-TW" b="1" dirty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MANAGEMENT &amp; OPERATION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Power button and power resume management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 err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PerfectFlash</a:t>
            </a: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™ -Non-disruptive image update without system downtime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Built-in performance monitor and power usage monitoring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OPAS Service Log and UPS Monitor through USB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Support Wake-on-LAN and Wake-on-SAS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Mute alarm control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8596" y="285728"/>
            <a:ext cx="695171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Features and 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Highlights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323850" y="1196975"/>
            <a:ext cx="4176713" cy="4032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²"/>
            </a:pPr>
            <a:r>
              <a:rPr lang="en-US" altLang="zh-TW" sz="1800" b="1" dirty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SYSTEM &amp; CONTROLLER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pt-BR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64bit 6-core @ 1.1GHz Processor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pt-BR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Standard 2GB cache per controller (up to 16GB)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Fiber Channel 8Gbps, iSCSI 1Gbps &amp; 10Gbps host connect ports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Dual Controller High Availability Design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High Scalability (112 HDDs) and Green Design</a:t>
            </a:r>
          </a:p>
          <a:p>
            <a:pPr>
              <a:buFont typeface="Wingdings" panose="05000000000000000000" pitchFamily="2" charset="2"/>
              <a:buChar char="²"/>
            </a:pPr>
            <a:r>
              <a:rPr lang="en-US" altLang="zh-TW" sz="1800" b="1" dirty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DATA PROTECTION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Predictive Data Migration (PDM)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 err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PerfectRebuild</a:t>
            </a: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- Rebuild with improved recovery efficiency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Advanced battery flash backup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Online LUN clone (available in SR1)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Hard disks cache backup (available in SR3)</a:t>
            </a:r>
          </a:p>
        </p:txBody>
      </p:sp>
    </p:spTree>
    <p:extLst>
      <p:ext uri="{BB962C8B-B14F-4D97-AF65-F5344CB8AC3E}">
        <p14:creationId xmlns:p14="http://schemas.microsoft.com/office/powerpoint/2010/main" val="11747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1340768"/>
            <a:ext cx="5688632" cy="497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Embedded </a:t>
            </a:r>
            <a:r>
              <a:rPr lang="en-US" altLang="zh-TW" sz="2400" dirty="0" err="1">
                <a:solidFill>
                  <a:srgbClr val="333333"/>
                </a:solidFill>
                <a:latin typeface="Calibri" panose="020F0502020204030204" pitchFamily="34" charset="0"/>
              </a:rPr>
              <a:t>WebPAM</a:t>
            </a: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400" dirty="0" err="1">
                <a:solidFill>
                  <a:srgbClr val="333333"/>
                </a:solidFill>
                <a:latin typeface="Calibri" panose="020F0502020204030204" pitchFamily="34" charset="0"/>
              </a:rPr>
              <a:t>PROe</a:t>
            </a: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 management console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CLU &amp; CLI via RJ-11 or Ethernet port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SLP, Telnet, SSH, SNMP, NETSEND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Real Time Clock (RTC), Network Time Protocol (NTP)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E-mail notification for critical events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Green Power Schedule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Wake on LAN &amp; Wake on SAS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Front side USB OPAS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Rear side USB and Ethernet UPS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Power button and power resume management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  <a:latin typeface="Calibri" panose="020F0502020204030204" pitchFamily="34" charset="0"/>
              </a:rPr>
              <a:t>Mute alarm button</a:t>
            </a:r>
            <a:endParaRPr lang="zh-TW" altLang="en-US" sz="240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3061" y="332656"/>
            <a:ext cx="4540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Management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09120"/>
            <a:ext cx="4212822" cy="16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586372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at a Glance</a:t>
            </a:r>
          </a:p>
        </p:txBody>
      </p:sp>
      <p:sp>
        <p:nvSpPr>
          <p:cNvPr id="3" name="矩形 2"/>
          <p:cNvSpPr/>
          <p:nvPr/>
        </p:nvSpPr>
        <p:spPr>
          <a:xfrm>
            <a:off x="1403350" y="6410325"/>
            <a:ext cx="22320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iSCSI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Max. Throughput</a:t>
            </a:r>
          </a:p>
        </p:txBody>
      </p:sp>
      <p:sp>
        <p:nvSpPr>
          <p:cNvPr id="4" name="矩形 3"/>
          <p:cNvSpPr/>
          <p:nvPr/>
        </p:nvSpPr>
        <p:spPr>
          <a:xfrm>
            <a:off x="5867400" y="6410325"/>
            <a:ext cx="2233613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Fiber Max. Throughput</a:t>
            </a:r>
          </a:p>
        </p:txBody>
      </p:sp>
      <p:graphicFrame>
        <p:nvGraphicFramePr>
          <p:cNvPr id="5" name="圖表 8"/>
          <p:cNvGraphicFramePr>
            <a:graphicFrameLocks/>
          </p:cNvGraphicFramePr>
          <p:nvPr/>
        </p:nvGraphicFramePr>
        <p:xfrm>
          <a:off x="85725" y="3277721"/>
          <a:ext cx="4368841" cy="31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10"/>
          <p:cNvGraphicFramePr>
            <a:graphicFrameLocks/>
          </p:cNvGraphicFramePr>
          <p:nvPr/>
        </p:nvGraphicFramePr>
        <p:xfrm>
          <a:off x="4614296" y="3284984"/>
          <a:ext cx="4423267" cy="312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" y="1052736"/>
            <a:ext cx="911051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57157" y="357166"/>
            <a:ext cx="6605617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DS600-G20</a:t>
            </a:r>
            <a:r>
              <a:rPr lang="en-US" altLang="zh-CN" sz="3200" smtClean="0"/>
              <a:t> </a:t>
            </a:r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Hardware Frame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4075955"/>
            <a:ext cx="1439863" cy="21613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TW" dirty="0" smtClean="0">
                <a:cs typeface="Arial" charset="0"/>
              </a:rPr>
              <a:t>FC-8G</a:t>
            </a:r>
            <a:endParaRPr lang="en-US" altLang="zh-TW" dirty="0"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088" y="2709863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bg1"/>
                </a:solidFill>
                <a:cs typeface="Arial" charset="0"/>
              </a:rPr>
              <a:t>SAS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1341438"/>
            <a:ext cx="1439863" cy="25916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11188" y="1485900"/>
            <a:ext cx="1079500" cy="144462"/>
            <a:chOff x="113" y="1026"/>
            <a:chExt cx="907" cy="91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113" y="102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3" y="111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50825" y="1414463"/>
            <a:ext cx="360363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55650" y="141446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UART x  2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39750" y="19177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0825" y="1773238"/>
            <a:ext cx="360363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0825" y="2132856"/>
            <a:ext cx="5048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755650" y="1988840"/>
            <a:ext cx="935038" cy="287337"/>
          </a:xfrm>
          <a:custGeom>
            <a:avLst/>
            <a:gdLst/>
            <a:ahLst/>
            <a:cxnLst>
              <a:cxn ang="0">
                <a:pos x="589" y="0"/>
              </a:cxn>
              <a:cxn ang="0">
                <a:pos x="362" y="0"/>
              </a:cxn>
              <a:cxn ang="0">
                <a:pos x="362" y="181"/>
              </a:cxn>
              <a:cxn ang="0">
                <a:pos x="0" y="181"/>
              </a:cxn>
            </a:cxnLst>
            <a:rect l="0" t="0" r="r" b="b"/>
            <a:pathLst>
              <a:path w="589" h="181">
                <a:moveTo>
                  <a:pt x="589" y="0"/>
                </a:moveTo>
                <a:lnTo>
                  <a:pt x="362" y="0"/>
                </a:lnTo>
                <a:lnTo>
                  <a:pt x="362" y="181"/>
                </a:lnTo>
                <a:lnTo>
                  <a:pt x="0" y="181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1188" y="17018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RJ45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5650" y="2060848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 dirty="0">
                <a:cs typeface="Arial" charset="0"/>
              </a:rPr>
              <a:t>SAS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 rot="16200000">
            <a:off x="610669" y="3068588"/>
            <a:ext cx="93607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cs typeface="Arial" charset="0"/>
              </a:rPr>
              <a:t>RTL 8214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1258888" y="328453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395288" y="292494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395288" y="321297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50825" y="2780928"/>
            <a:ext cx="360363" cy="2167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51520" y="3068960"/>
            <a:ext cx="360363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539750" y="263785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50825" y="2492896"/>
            <a:ext cx="360363" cy="21602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11188" y="2420888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 dirty="0">
                <a:cs typeface="Arial" charset="0"/>
              </a:rPr>
              <a:t>USB</a:t>
            </a: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124075" y="1341438"/>
            <a:ext cx="5545138" cy="4968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401"/>
              </a:cxn>
              <a:cxn ang="0">
                <a:pos x="3493" y="3401"/>
              </a:cxn>
              <a:cxn ang="0">
                <a:pos x="3493" y="0"/>
              </a:cxn>
              <a:cxn ang="0">
                <a:pos x="0" y="0"/>
              </a:cxn>
            </a:cxnLst>
            <a:rect l="0" t="0" r="r" b="b"/>
            <a:pathLst>
              <a:path w="3493" h="3401">
                <a:moveTo>
                  <a:pt x="0" y="0"/>
                </a:moveTo>
                <a:lnTo>
                  <a:pt x="0" y="3401"/>
                </a:lnTo>
                <a:lnTo>
                  <a:pt x="3493" y="3401"/>
                </a:lnTo>
                <a:lnTo>
                  <a:pt x="34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rot="5400000" flipH="1" flipV="1">
            <a:off x="5741194" y="2302669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 flipV="1">
            <a:off x="3581400" y="3311525"/>
            <a:ext cx="1800225" cy="936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" y="0"/>
              </a:cxn>
              <a:cxn ang="0">
                <a:pos x="635" y="408"/>
              </a:cxn>
            </a:cxnLst>
            <a:rect l="0" t="0" r="r" b="b"/>
            <a:pathLst>
              <a:path w="635" h="408">
                <a:moveTo>
                  <a:pt x="0" y="0"/>
                </a:moveTo>
                <a:lnTo>
                  <a:pt x="635" y="0"/>
                </a:lnTo>
                <a:lnTo>
                  <a:pt x="635" y="40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V="1">
            <a:off x="2998788" y="36703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 flipH="1" flipV="1">
            <a:off x="3502025" y="3670300"/>
            <a:ext cx="15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2859088" y="4030663"/>
            <a:ext cx="760412" cy="700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400">
                <a:cs typeface="Arial" charset="0"/>
              </a:rPr>
              <a:t>PCI </a:t>
            </a:r>
          </a:p>
          <a:p>
            <a:pPr algn="ctr"/>
            <a:r>
              <a:rPr lang="en-US" altLang="zh-TW" sz="1400">
                <a:cs typeface="Arial" charset="0"/>
              </a:rPr>
              <a:t>Bridge</a:t>
            </a:r>
            <a:endParaRPr lang="en-US" altLang="zh-TW" sz="1200">
              <a:cs typeface="Arial" charset="0"/>
            </a:endParaRP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rot="5400000" flipH="1" flipV="1">
            <a:off x="6172200" y="25193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2643188" y="2590800"/>
            <a:ext cx="1233487" cy="1125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zh-TW" altLang="en-US">
              <a:cs typeface="Arial" charset="0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2711450" y="34940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PCI-1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287713" y="34940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PCI-2</a:t>
            </a:r>
          </a:p>
        </p:txBody>
      </p:sp>
      <p:sp>
        <p:nvSpPr>
          <p:cNvPr id="36" name="Freeform 48"/>
          <p:cNvSpPr>
            <a:spLocks/>
          </p:cNvSpPr>
          <p:nvPr/>
        </p:nvSpPr>
        <p:spPr bwMode="auto">
          <a:xfrm>
            <a:off x="2068513" y="2062163"/>
            <a:ext cx="3959225" cy="720725"/>
          </a:xfrm>
          <a:custGeom>
            <a:avLst/>
            <a:gdLst/>
            <a:ahLst/>
            <a:cxnLst>
              <a:cxn ang="0">
                <a:pos x="2268" y="726"/>
              </a:cxn>
              <a:cxn ang="0">
                <a:pos x="2449" y="726"/>
              </a:cxn>
              <a:cxn ang="0">
                <a:pos x="2449" y="0"/>
              </a:cxn>
              <a:cxn ang="0">
                <a:pos x="0" y="0"/>
              </a:cxn>
            </a:cxnLst>
            <a:rect l="0" t="0" r="r" b="b"/>
            <a:pathLst>
              <a:path w="2449" h="726">
                <a:moveTo>
                  <a:pt x="2268" y="726"/>
                </a:moveTo>
                <a:lnTo>
                  <a:pt x="2449" y="726"/>
                </a:lnTo>
                <a:lnTo>
                  <a:pt x="2449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 rot="5400000" flipH="1" flipV="1">
            <a:off x="7647782" y="2412206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rot="16200000">
            <a:off x="7538244" y="2591594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53"/>
          <p:cNvSpPr>
            <a:spLocks noChangeShapeType="1"/>
          </p:cNvSpPr>
          <p:nvPr/>
        </p:nvSpPr>
        <p:spPr bwMode="auto">
          <a:xfrm rot="5400000" flipH="1" flipV="1">
            <a:off x="7647782" y="2556669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 rot="16200000">
            <a:off x="7538245" y="2736056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 rot="5400000" flipH="1" flipV="1">
            <a:off x="7647782" y="2701131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rot="16200000">
            <a:off x="7538244" y="2880519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 rot="5400000" flipH="1" flipV="1">
            <a:off x="7649369" y="284400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rot="16200000">
            <a:off x="7539832" y="3024981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rot="5400000" flipH="1" flipV="1">
            <a:off x="2428875" y="306863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 rot="16200000">
            <a:off x="2166938" y="2970213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XAUI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4948238" y="2517775"/>
            <a:ext cx="87471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200">
                <a:cs typeface="Arial" charset="0"/>
              </a:rPr>
              <a:t>LSI SAS6G</a:t>
            </a: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3148013" y="2374900"/>
            <a:ext cx="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2859621" y="2924175"/>
            <a:ext cx="841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b="1" dirty="0" smtClean="0">
                <a:cs typeface="Arial" charset="0"/>
              </a:rPr>
              <a:t>1.1GHz </a:t>
            </a:r>
            <a:endParaRPr lang="en-US" altLang="zh-TW" sz="1400" b="1" dirty="0">
              <a:cs typeface="Arial" charset="0"/>
            </a:endParaRPr>
          </a:p>
          <a:p>
            <a:pPr algn="ctr"/>
            <a:r>
              <a:rPr lang="en-US" altLang="zh-TW" sz="1400" b="1" dirty="0">
                <a:cs typeface="Arial" charset="0"/>
              </a:rPr>
              <a:t>6-cores</a:t>
            </a:r>
          </a:p>
        </p:txBody>
      </p:sp>
      <p:sp>
        <p:nvSpPr>
          <p:cNvPr id="50" name="Line 64"/>
          <p:cNvSpPr>
            <a:spLocks noChangeShapeType="1"/>
          </p:cNvSpPr>
          <p:nvPr/>
        </p:nvSpPr>
        <p:spPr bwMode="auto">
          <a:xfrm rot="5400000" flipH="1" flipV="1">
            <a:off x="2536825" y="41862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69"/>
          <p:cNvSpPr>
            <a:spLocks/>
          </p:cNvSpPr>
          <p:nvPr/>
        </p:nvSpPr>
        <p:spPr bwMode="auto">
          <a:xfrm>
            <a:off x="3868738" y="3141663"/>
            <a:ext cx="4032250" cy="865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0"/>
              </a:cxn>
              <a:cxn ang="0">
                <a:pos x="363" y="409"/>
              </a:cxn>
              <a:cxn ang="0">
                <a:pos x="2495" y="409"/>
              </a:cxn>
            </a:cxnLst>
            <a:rect l="0" t="0" r="r" b="b"/>
            <a:pathLst>
              <a:path w="2495" h="409">
                <a:moveTo>
                  <a:pt x="0" y="0"/>
                </a:moveTo>
                <a:lnTo>
                  <a:pt x="363" y="0"/>
                </a:lnTo>
                <a:lnTo>
                  <a:pt x="363" y="409"/>
                </a:lnTo>
                <a:lnTo>
                  <a:pt x="2495" y="40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70"/>
          <p:cNvSpPr txBox="1">
            <a:spLocks noChangeArrowheads="1"/>
          </p:cNvSpPr>
          <p:nvPr/>
        </p:nvSpPr>
        <p:spPr bwMode="auto">
          <a:xfrm>
            <a:off x="7180263" y="3814763"/>
            <a:ext cx="49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I2C-1</a:t>
            </a:r>
          </a:p>
        </p:txBody>
      </p:sp>
      <p:sp>
        <p:nvSpPr>
          <p:cNvPr id="53" name="Rectangle 72"/>
          <p:cNvSpPr>
            <a:spLocks noChangeArrowheads="1"/>
          </p:cNvSpPr>
          <p:nvPr/>
        </p:nvSpPr>
        <p:spPr bwMode="auto">
          <a:xfrm>
            <a:off x="6532563" y="2493963"/>
            <a:ext cx="8636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200" dirty="0" smtClean="0">
                <a:cs typeface="Arial" charset="0"/>
              </a:rPr>
              <a:t>LSI SAS</a:t>
            </a:r>
            <a:endParaRPr lang="en-US" altLang="zh-TW" sz="1200" dirty="0">
              <a:cs typeface="Arial" charset="0"/>
            </a:endParaRPr>
          </a:p>
          <a:p>
            <a:pPr algn="ctr"/>
            <a:r>
              <a:rPr lang="en-US" altLang="zh-TW" sz="1200" dirty="0" smtClean="0">
                <a:cs typeface="Arial" charset="0"/>
              </a:rPr>
              <a:t>Expander</a:t>
            </a:r>
            <a:endParaRPr lang="en-US" altLang="zh-TW" sz="1200" dirty="0">
              <a:cs typeface="Arial" charset="0"/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1924050" y="4131971"/>
            <a:ext cx="287338" cy="143837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76"/>
          <p:cNvSpPr txBox="1">
            <a:spLocks noChangeArrowheads="1"/>
          </p:cNvSpPr>
          <p:nvPr/>
        </p:nvSpPr>
        <p:spPr bwMode="auto">
          <a:xfrm rot="16200000">
            <a:off x="993775" y="2328863"/>
            <a:ext cx="21336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1400" dirty="0" err="1" smtClean="0">
                <a:solidFill>
                  <a:schemeClr val="bg1"/>
                </a:solidFill>
                <a:cs typeface="Arial" charset="0"/>
              </a:rPr>
              <a:t>PCIe</a:t>
            </a:r>
            <a:r>
              <a:rPr lang="en-US" altLang="zh-TW" sz="140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altLang="zh-TW" sz="1400" dirty="0">
                <a:solidFill>
                  <a:schemeClr val="bg1"/>
                </a:solidFill>
                <a:cs typeface="Arial" charset="0"/>
              </a:rPr>
              <a:t>Connector</a:t>
            </a:r>
          </a:p>
        </p:txBody>
      </p:sp>
      <p:sp>
        <p:nvSpPr>
          <p:cNvPr id="56" name="Text Box 77"/>
          <p:cNvSpPr txBox="1">
            <a:spLocks noChangeArrowheads="1"/>
          </p:cNvSpPr>
          <p:nvPr/>
        </p:nvSpPr>
        <p:spPr bwMode="auto">
          <a:xfrm rot="16200000">
            <a:off x="1348512" y="4705824"/>
            <a:ext cx="1459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dirty="0" err="1" smtClean="0">
                <a:solidFill>
                  <a:schemeClr val="bg1"/>
                </a:solidFill>
                <a:cs typeface="Arial" charset="0"/>
              </a:rPr>
              <a:t>PCIe</a:t>
            </a:r>
            <a:r>
              <a:rPr lang="en-US" altLang="zh-TW" sz="1400" dirty="0" smtClean="0">
                <a:solidFill>
                  <a:schemeClr val="bg1"/>
                </a:solidFill>
                <a:cs typeface="Arial" charset="0"/>
              </a:rPr>
              <a:t> Connector</a:t>
            </a:r>
            <a:endParaRPr lang="en-US" altLang="zh-TW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7" name="Text Box 79"/>
          <p:cNvSpPr txBox="1">
            <a:spLocks noChangeArrowheads="1"/>
          </p:cNvSpPr>
          <p:nvPr/>
        </p:nvSpPr>
        <p:spPr bwMode="auto">
          <a:xfrm>
            <a:off x="7881938" y="2735263"/>
            <a:ext cx="52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HDDs</a:t>
            </a:r>
          </a:p>
        </p:txBody>
      </p:sp>
      <p:sp>
        <p:nvSpPr>
          <p:cNvPr id="58" name="Text Box 81"/>
          <p:cNvSpPr txBox="1">
            <a:spLocks noChangeArrowheads="1"/>
          </p:cNvSpPr>
          <p:nvPr/>
        </p:nvSpPr>
        <p:spPr bwMode="auto">
          <a:xfrm>
            <a:off x="7756525" y="38862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 PSU1/2, FAN1/2 BBU</a:t>
            </a:r>
          </a:p>
        </p:txBody>
      </p:sp>
      <p:sp>
        <p:nvSpPr>
          <p:cNvPr id="59" name="Text Box 84"/>
          <p:cNvSpPr txBox="1">
            <a:spLocks noChangeArrowheads="1"/>
          </p:cNvSpPr>
          <p:nvPr/>
        </p:nvSpPr>
        <p:spPr bwMode="auto">
          <a:xfrm>
            <a:off x="7781925" y="4319588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C2C-2</a:t>
            </a:r>
          </a:p>
        </p:txBody>
      </p:sp>
      <p:sp>
        <p:nvSpPr>
          <p:cNvPr id="60" name="Rectangle 85"/>
          <p:cNvSpPr>
            <a:spLocks noChangeArrowheads="1"/>
          </p:cNvSpPr>
          <p:nvPr/>
        </p:nvSpPr>
        <p:spPr bwMode="auto">
          <a:xfrm>
            <a:off x="4876800" y="4822825"/>
            <a:ext cx="5746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RTC</a:t>
            </a:r>
          </a:p>
        </p:txBody>
      </p:sp>
      <p:sp>
        <p:nvSpPr>
          <p:cNvPr id="61" name="Rectangle 86"/>
          <p:cNvSpPr>
            <a:spLocks noChangeArrowheads="1"/>
          </p:cNvSpPr>
          <p:nvPr/>
        </p:nvSpPr>
        <p:spPr bwMode="auto">
          <a:xfrm>
            <a:off x="5597525" y="4824413"/>
            <a:ext cx="64611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WinBond</a:t>
            </a: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6388100" y="4824413"/>
            <a:ext cx="5746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EEPROM</a:t>
            </a:r>
          </a:p>
        </p:txBody>
      </p:sp>
      <p:sp>
        <p:nvSpPr>
          <p:cNvPr id="63" name="Freeform 88"/>
          <p:cNvSpPr>
            <a:spLocks/>
          </p:cNvSpPr>
          <p:nvPr/>
        </p:nvSpPr>
        <p:spPr bwMode="auto">
          <a:xfrm>
            <a:off x="3868738" y="3454400"/>
            <a:ext cx="2736850" cy="136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0"/>
              </a:cxn>
              <a:cxn ang="0">
                <a:pos x="227" y="726"/>
              </a:cxn>
              <a:cxn ang="0">
                <a:pos x="1588" y="726"/>
              </a:cxn>
              <a:cxn ang="0">
                <a:pos x="1588" y="817"/>
              </a:cxn>
            </a:cxnLst>
            <a:rect l="0" t="0" r="r" b="b"/>
            <a:pathLst>
              <a:path w="1588" h="817">
                <a:moveTo>
                  <a:pt x="0" y="0"/>
                </a:moveTo>
                <a:lnTo>
                  <a:pt x="227" y="0"/>
                </a:lnTo>
                <a:lnTo>
                  <a:pt x="227" y="726"/>
                </a:lnTo>
                <a:lnTo>
                  <a:pt x="1588" y="726"/>
                </a:lnTo>
                <a:lnTo>
                  <a:pt x="1588" y="8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89"/>
          <p:cNvSpPr>
            <a:spLocks noChangeShapeType="1"/>
          </p:cNvSpPr>
          <p:nvPr/>
        </p:nvSpPr>
        <p:spPr bwMode="auto">
          <a:xfrm>
            <a:off x="5884863" y="4679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90"/>
          <p:cNvSpPr>
            <a:spLocks noChangeShapeType="1"/>
          </p:cNvSpPr>
          <p:nvPr/>
        </p:nvSpPr>
        <p:spPr bwMode="auto">
          <a:xfrm>
            <a:off x="5164138" y="4679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Rectangle 91"/>
          <p:cNvSpPr>
            <a:spLocks noChangeArrowheads="1"/>
          </p:cNvSpPr>
          <p:nvPr/>
        </p:nvSpPr>
        <p:spPr bwMode="auto">
          <a:xfrm>
            <a:off x="2357438" y="5326063"/>
            <a:ext cx="5746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256KB</a:t>
            </a:r>
          </a:p>
          <a:p>
            <a:pPr algn="ctr"/>
            <a:r>
              <a:rPr lang="en-US" altLang="zh-TW" sz="1000">
                <a:cs typeface="Arial" charset="0"/>
              </a:rPr>
              <a:t>NVRAM</a:t>
            </a:r>
          </a:p>
        </p:txBody>
      </p:sp>
      <p:sp>
        <p:nvSpPr>
          <p:cNvPr id="67" name="Rectangle 92"/>
          <p:cNvSpPr>
            <a:spLocks noChangeArrowheads="1"/>
          </p:cNvSpPr>
          <p:nvPr/>
        </p:nvSpPr>
        <p:spPr bwMode="auto">
          <a:xfrm>
            <a:off x="3005138" y="5326063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128 MB</a:t>
            </a:r>
          </a:p>
          <a:p>
            <a:pPr algn="ctr"/>
            <a:r>
              <a:rPr lang="en-US" altLang="zh-TW" sz="1000">
                <a:cs typeface="Arial" charset="0"/>
              </a:rPr>
              <a:t>SLC Flash</a:t>
            </a:r>
          </a:p>
        </p:txBody>
      </p:sp>
      <p:sp>
        <p:nvSpPr>
          <p:cNvPr id="68" name="Rectangle 93"/>
          <p:cNvSpPr>
            <a:spLocks noChangeArrowheads="1"/>
          </p:cNvSpPr>
          <p:nvPr/>
        </p:nvSpPr>
        <p:spPr bwMode="auto">
          <a:xfrm>
            <a:off x="3940175" y="5326063"/>
            <a:ext cx="6477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000">
                <a:cs typeface="Arial" charset="0"/>
              </a:rPr>
              <a:t>CPLD</a:t>
            </a:r>
          </a:p>
        </p:txBody>
      </p:sp>
      <p:sp>
        <p:nvSpPr>
          <p:cNvPr id="69" name="Text Box 94"/>
          <p:cNvSpPr txBox="1">
            <a:spLocks noChangeArrowheads="1"/>
          </p:cNvSpPr>
          <p:nvPr/>
        </p:nvSpPr>
        <p:spPr bwMode="auto">
          <a:xfrm>
            <a:off x="3005138" y="13414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UART2</a:t>
            </a:r>
          </a:p>
        </p:txBody>
      </p:sp>
      <p:sp>
        <p:nvSpPr>
          <p:cNvPr id="70" name="Freeform 95"/>
          <p:cNvSpPr>
            <a:spLocks/>
          </p:cNvSpPr>
          <p:nvPr/>
        </p:nvSpPr>
        <p:spPr bwMode="auto">
          <a:xfrm>
            <a:off x="7037388" y="2303463"/>
            <a:ext cx="863600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0" y="0"/>
              </a:cxn>
              <a:cxn ang="0">
                <a:pos x="544" y="0"/>
              </a:cxn>
            </a:cxnLst>
            <a:rect l="0" t="0" r="r" b="b"/>
            <a:pathLst>
              <a:path w="544" h="136">
                <a:moveTo>
                  <a:pt x="0" y="136"/>
                </a:moveTo>
                <a:lnTo>
                  <a:pt x="0" y="0"/>
                </a:lnTo>
                <a:lnTo>
                  <a:pt x="54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Text Box 96"/>
          <p:cNvSpPr txBox="1">
            <a:spLocks noChangeArrowheads="1"/>
          </p:cNvSpPr>
          <p:nvPr/>
        </p:nvSpPr>
        <p:spPr bwMode="auto">
          <a:xfrm>
            <a:off x="7900988" y="2159000"/>
            <a:ext cx="585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CPLDs</a:t>
            </a:r>
          </a:p>
        </p:txBody>
      </p:sp>
      <p:sp>
        <p:nvSpPr>
          <p:cNvPr id="72" name="Text Box 97"/>
          <p:cNvSpPr txBox="1">
            <a:spLocks noChangeArrowheads="1"/>
          </p:cNvSpPr>
          <p:nvPr/>
        </p:nvSpPr>
        <p:spPr bwMode="auto">
          <a:xfrm>
            <a:off x="7181850" y="2087563"/>
            <a:ext cx="58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SGPIO</a:t>
            </a:r>
          </a:p>
        </p:txBody>
      </p:sp>
      <p:sp>
        <p:nvSpPr>
          <p:cNvPr id="73" name="Line 98"/>
          <p:cNvSpPr>
            <a:spLocks noChangeShapeType="1"/>
          </p:cNvSpPr>
          <p:nvPr/>
        </p:nvSpPr>
        <p:spPr bwMode="auto">
          <a:xfrm>
            <a:off x="2644775" y="51101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99"/>
          <p:cNvSpPr>
            <a:spLocks noChangeShapeType="1"/>
          </p:cNvSpPr>
          <p:nvPr/>
        </p:nvSpPr>
        <p:spPr bwMode="auto">
          <a:xfrm>
            <a:off x="3365500" y="51101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Freeform 100"/>
          <p:cNvSpPr>
            <a:spLocks/>
          </p:cNvSpPr>
          <p:nvPr/>
        </p:nvSpPr>
        <p:spPr bwMode="auto">
          <a:xfrm>
            <a:off x="2573338" y="3454400"/>
            <a:ext cx="1728787" cy="1871663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1179"/>
              </a:cxn>
              <a:cxn ang="0">
                <a:pos x="1497" y="1179"/>
              </a:cxn>
              <a:cxn ang="0">
                <a:pos x="1497" y="1315"/>
              </a:cxn>
            </a:cxnLst>
            <a:rect l="0" t="0" r="r" b="b"/>
            <a:pathLst>
              <a:path w="1497" h="1315">
                <a:moveTo>
                  <a:pt x="91" y="0"/>
                </a:moveTo>
                <a:lnTo>
                  <a:pt x="0" y="0"/>
                </a:lnTo>
                <a:lnTo>
                  <a:pt x="0" y="1179"/>
                </a:lnTo>
                <a:lnTo>
                  <a:pt x="1497" y="1179"/>
                </a:lnTo>
                <a:lnTo>
                  <a:pt x="1497" y="131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Text Box 101"/>
          <p:cNvSpPr txBox="1">
            <a:spLocks noChangeArrowheads="1"/>
          </p:cNvSpPr>
          <p:nvPr/>
        </p:nvSpPr>
        <p:spPr bwMode="auto">
          <a:xfrm>
            <a:off x="5967413" y="4462463"/>
            <a:ext cx="49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I2C-2</a:t>
            </a: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4805363" y="5734050"/>
            <a:ext cx="144462" cy="3603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1000">
              <a:cs typeface="Arial" charset="0"/>
            </a:endParaRPr>
          </a:p>
        </p:txBody>
      </p:sp>
      <p:sp>
        <p:nvSpPr>
          <p:cNvPr id="78" name="Text Box 103"/>
          <p:cNvSpPr txBox="1">
            <a:spLocks noChangeArrowheads="1"/>
          </p:cNvSpPr>
          <p:nvPr/>
        </p:nvSpPr>
        <p:spPr bwMode="auto">
          <a:xfrm>
            <a:off x="4013200" y="4768701"/>
            <a:ext cx="557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 dirty="0">
                <a:cs typeface="Arial" charset="0"/>
              </a:rPr>
              <a:t>USB-2</a:t>
            </a:r>
          </a:p>
        </p:txBody>
      </p:sp>
      <p:sp>
        <p:nvSpPr>
          <p:cNvPr id="79" name="Rectangle 104"/>
          <p:cNvSpPr>
            <a:spLocks noChangeArrowheads="1"/>
          </p:cNvSpPr>
          <p:nvPr/>
        </p:nvSpPr>
        <p:spPr bwMode="auto">
          <a:xfrm>
            <a:off x="5021263" y="5591175"/>
            <a:ext cx="12954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TW" sz="1400" dirty="0">
                <a:cs typeface="Arial" charset="0"/>
              </a:rPr>
              <a:t>USB Flash</a:t>
            </a:r>
          </a:p>
          <a:p>
            <a:pPr algn="ctr"/>
            <a:r>
              <a:rPr lang="en-US" altLang="zh-TW" sz="1400" dirty="0" smtClean="0">
                <a:cs typeface="Arial" charset="0"/>
              </a:rPr>
              <a:t>8GB</a:t>
            </a:r>
            <a:endParaRPr lang="en-US" altLang="zh-TW" sz="1400" dirty="0">
              <a:cs typeface="Arial" charset="0"/>
            </a:endParaRPr>
          </a:p>
          <a:p>
            <a:pPr algn="ctr"/>
            <a:r>
              <a:rPr lang="en-US" altLang="zh-TW" sz="1400" dirty="0">
                <a:cs typeface="Arial" charset="0"/>
              </a:rPr>
              <a:t>Option</a:t>
            </a:r>
          </a:p>
        </p:txBody>
      </p:sp>
      <p:sp>
        <p:nvSpPr>
          <p:cNvPr id="80" name="Freeform 105"/>
          <p:cNvSpPr>
            <a:spLocks/>
          </p:cNvSpPr>
          <p:nvPr/>
        </p:nvSpPr>
        <p:spPr bwMode="auto">
          <a:xfrm>
            <a:off x="3868738" y="3573463"/>
            <a:ext cx="1008062" cy="2376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816"/>
              </a:cxn>
              <a:cxn ang="0">
                <a:pos x="499" y="816"/>
              </a:cxn>
              <a:cxn ang="0">
                <a:pos x="499" y="1587"/>
              </a:cxn>
              <a:cxn ang="0">
                <a:pos x="590" y="1587"/>
              </a:cxn>
            </a:cxnLst>
            <a:rect l="0" t="0" r="r" b="b"/>
            <a:pathLst>
              <a:path w="590" h="1587">
                <a:moveTo>
                  <a:pt x="0" y="0"/>
                </a:moveTo>
                <a:lnTo>
                  <a:pt x="136" y="0"/>
                </a:lnTo>
                <a:lnTo>
                  <a:pt x="136" y="816"/>
                </a:lnTo>
                <a:lnTo>
                  <a:pt x="499" y="816"/>
                </a:lnTo>
                <a:lnTo>
                  <a:pt x="499" y="1587"/>
                </a:lnTo>
                <a:lnTo>
                  <a:pt x="590" y="158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07"/>
          <p:cNvSpPr>
            <a:spLocks noChangeShapeType="1"/>
          </p:cNvSpPr>
          <p:nvPr/>
        </p:nvSpPr>
        <p:spPr bwMode="auto">
          <a:xfrm rot="5400000" flipH="1" flipV="1">
            <a:off x="6245226" y="3886200"/>
            <a:ext cx="0" cy="331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8"/>
          <p:cNvSpPr>
            <a:spLocks noChangeShapeType="1"/>
          </p:cNvSpPr>
          <p:nvPr/>
        </p:nvSpPr>
        <p:spPr bwMode="auto">
          <a:xfrm rot="16200000" flipV="1">
            <a:off x="6245226" y="3743325"/>
            <a:ext cx="0" cy="331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Text Box 109"/>
          <p:cNvSpPr txBox="1">
            <a:spLocks noChangeArrowheads="1"/>
          </p:cNvSpPr>
          <p:nvPr/>
        </p:nvSpPr>
        <p:spPr bwMode="auto">
          <a:xfrm>
            <a:off x="7181850" y="5154613"/>
            <a:ext cx="63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GPIOs  </a:t>
            </a:r>
          </a:p>
        </p:txBody>
      </p:sp>
      <p:sp>
        <p:nvSpPr>
          <p:cNvPr id="84" name="Text Box 111"/>
          <p:cNvSpPr txBox="1">
            <a:spLocks noChangeArrowheads="1"/>
          </p:cNvSpPr>
          <p:nvPr/>
        </p:nvSpPr>
        <p:spPr bwMode="auto">
          <a:xfrm>
            <a:off x="4948238" y="1846263"/>
            <a:ext cx="739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000">
                <a:cs typeface="Arial" charset="0"/>
              </a:rPr>
              <a:t>JBOD Ext</a:t>
            </a:r>
          </a:p>
        </p:txBody>
      </p:sp>
      <p:sp>
        <p:nvSpPr>
          <p:cNvPr id="85" name="Freeform 114"/>
          <p:cNvSpPr>
            <a:spLocks/>
          </p:cNvSpPr>
          <p:nvPr/>
        </p:nvSpPr>
        <p:spPr bwMode="auto">
          <a:xfrm>
            <a:off x="3868738" y="3286125"/>
            <a:ext cx="4032250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" y="0"/>
              </a:cxn>
              <a:cxn ang="0">
                <a:pos x="318" y="544"/>
              </a:cxn>
              <a:cxn ang="0">
                <a:pos x="2495" y="544"/>
              </a:cxn>
            </a:cxnLst>
            <a:rect l="0" t="0" r="r" b="b"/>
            <a:pathLst>
              <a:path w="2495" h="544">
                <a:moveTo>
                  <a:pt x="0" y="0"/>
                </a:moveTo>
                <a:lnTo>
                  <a:pt x="318" y="0"/>
                </a:lnTo>
                <a:lnTo>
                  <a:pt x="318" y="544"/>
                </a:lnTo>
                <a:lnTo>
                  <a:pt x="2495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Text Box 115"/>
          <p:cNvSpPr txBox="1">
            <a:spLocks noChangeArrowheads="1"/>
          </p:cNvSpPr>
          <p:nvPr/>
        </p:nvSpPr>
        <p:spPr bwMode="auto">
          <a:xfrm>
            <a:off x="7812088" y="4005263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USB 1</a:t>
            </a:r>
          </a:p>
        </p:txBody>
      </p:sp>
      <p:sp>
        <p:nvSpPr>
          <p:cNvPr id="87" name="Freeform 116"/>
          <p:cNvSpPr>
            <a:spLocks/>
          </p:cNvSpPr>
          <p:nvPr/>
        </p:nvSpPr>
        <p:spPr bwMode="auto">
          <a:xfrm>
            <a:off x="2068513" y="1557338"/>
            <a:ext cx="4608512" cy="936625"/>
          </a:xfrm>
          <a:custGeom>
            <a:avLst/>
            <a:gdLst/>
            <a:ahLst/>
            <a:cxnLst>
              <a:cxn ang="0">
                <a:pos x="2903" y="590"/>
              </a:cxn>
              <a:cxn ang="0">
                <a:pos x="2903" y="0"/>
              </a:cxn>
              <a:cxn ang="0">
                <a:pos x="0" y="0"/>
              </a:cxn>
            </a:cxnLst>
            <a:rect l="0" t="0" r="r" b="b"/>
            <a:pathLst>
              <a:path w="2903" h="590">
                <a:moveTo>
                  <a:pt x="2903" y="590"/>
                </a:moveTo>
                <a:lnTo>
                  <a:pt x="290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Freeform 117"/>
          <p:cNvSpPr>
            <a:spLocks/>
          </p:cNvSpPr>
          <p:nvPr/>
        </p:nvSpPr>
        <p:spPr bwMode="auto">
          <a:xfrm>
            <a:off x="2139950" y="1701800"/>
            <a:ext cx="2376488" cy="1152525"/>
          </a:xfrm>
          <a:custGeom>
            <a:avLst/>
            <a:gdLst/>
            <a:ahLst/>
            <a:cxnLst>
              <a:cxn ang="0">
                <a:pos x="1089" y="726"/>
              </a:cxn>
              <a:cxn ang="0">
                <a:pos x="1497" y="726"/>
              </a:cxn>
              <a:cxn ang="0">
                <a:pos x="1497" y="0"/>
              </a:cxn>
              <a:cxn ang="0">
                <a:pos x="0" y="0"/>
              </a:cxn>
            </a:cxnLst>
            <a:rect l="0" t="0" r="r" b="b"/>
            <a:pathLst>
              <a:path w="1497" h="726">
                <a:moveTo>
                  <a:pt x="1089" y="726"/>
                </a:moveTo>
                <a:lnTo>
                  <a:pt x="1497" y="726"/>
                </a:lnTo>
                <a:lnTo>
                  <a:pt x="149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Freeform 118"/>
          <p:cNvSpPr>
            <a:spLocks/>
          </p:cNvSpPr>
          <p:nvPr/>
        </p:nvSpPr>
        <p:spPr bwMode="auto">
          <a:xfrm>
            <a:off x="2139950" y="1846263"/>
            <a:ext cx="2160588" cy="863600"/>
          </a:xfrm>
          <a:custGeom>
            <a:avLst/>
            <a:gdLst/>
            <a:ahLst/>
            <a:cxnLst>
              <a:cxn ang="0">
                <a:pos x="1089" y="499"/>
              </a:cxn>
              <a:cxn ang="0">
                <a:pos x="1361" y="499"/>
              </a:cxn>
              <a:cxn ang="0">
                <a:pos x="1361" y="0"/>
              </a:cxn>
              <a:cxn ang="0">
                <a:pos x="0" y="0"/>
              </a:cxn>
            </a:cxnLst>
            <a:rect l="0" t="0" r="r" b="b"/>
            <a:pathLst>
              <a:path w="1361" h="499">
                <a:moveTo>
                  <a:pt x="1089" y="499"/>
                </a:moveTo>
                <a:lnTo>
                  <a:pt x="1361" y="499"/>
                </a:lnTo>
                <a:lnTo>
                  <a:pt x="136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Rectangle 119"/>
          <p:cNvSpPr>
            <a:spLocks noChangeArrowheads="1"/>
          </p:cNvSpPr>
          <p:nvPr/>
        </p:nvSpPr>
        <p:spPr bwMode="auto">
          <a:xfrm>
            <a:off x="2987675" y="1773238"/>
            <a:ext cx="577850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800">
                <a:cs typeface="Arial" charset="0"/>
              </a:rPr>
              <a:t>10/100 PHY</a:t>
            </a:r>
          </a:p>
        </p:txBody>
      </p:sp>
      <p:sp>
        <p:nvSpPr>
          <p:cNvPr id="91" name="Text Box 120"/>
          <p:cNvSpPr txBox="1">
            <a:spLocks noChangeArrowheads="1"/>
          </p:cNvSpPr>
          <p:nvPr/>
        </p:nvSpPr>
        <p:spPr bwMode="auto">
          <a:xfrm>
            <a:off x="4132263" y="152876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UART1</a:t>
            </a:r>
          </a:p>
        </p:txBody>
      </p:sp>
      <p:sp>
        <p:nvSpPr>
          <p:cNvPr id="92" name="Line 123"/>
          <p:cNvSpPr>
            <a:spLocks noChangeShapeType="1"/>
          </p:cNvSpPr>
          <p:nvPr/>
        </p:nvSpPr>
        <p:spPr bwMode="auto">
          <a:xfrm flipH="1">
            <a:off x="2212975" y="2706688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124"/>
          <p:cNvSpPr txBox="1">
            <a:spLocks noChangeArrowheads="1"/>
          </p:cNvSpPr>
          <p:nvPr/>
        </p:nvSpPr>
        <p:spPr bwMode="auto">
          <a:xfrm>
            <a:off x="2212975" y="246380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000">
                <a:cs typeface="Arial" charset="0"/>
              </a:rPr>
              <a:t>USB</a:t>
            </a:r>
          </a:p>
        </p:txBody>
      </p:sp>
      <p:sp>
        <p:nvSpPr>
          <p:cNvPr id="94" name="Rectangle 113"/>
          <p:cNvSpPr>
            <a:spLocks noChangeArrowheads="1"/>
          </p:cNvSpPr>
          <p:nvPr/>
        </p:nvSpPr>
        <p:spPr bwMode="auto">
          <a:xfrm>
            <a:off x="2482850" y="2060575"/>
            <a:ext cx="1728788" cy="36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200" dirty="0">
                <a:cs typeface="Arial" charset="0"/>
              </a:rPr>
              <a:t>2/4GB ECC </a:t>
            </a:r>
            <a:r>
              <a:rPr lang="en-US" altLang="zh-TW" sz="1200" dirty="0" smtClean="0">
                <a:cs typeface="Arial" charset="0"/>
              </a:rPr>
              <a:t>DDR1333</a:t>
            </a:r>
            <a:endParaRPr lang="en-US" altLang="zh-TW" sz="1200" dirty="0">
              <a:cs typeface="Arial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51520" y="4226112"/>
            <a:ext cx="360040" cy="136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 flipH="1">
            <a:off x="395536" y="350100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H="1">
            <a:off x="395536" y="371703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251520" y="3356992"/>
            <a:ext cx="360363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3"/>
          <p:cNvSpPr>
            <a:spLocks noChangeArrowheads="1"/>
          </p:cNvSpPr>
          <p:nvPr/>
        </p:nvSpPr>
        <p:spPr bwMode="auto">
          <a:xfrm>
            <a:off x="251520" y="3645024"/>
            <a:ext cx="360363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 rot="16200000">
            <a:off x="690223" y="4358448"/>
            <a:ext cx="77954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cs typeface="Arial" charset="0"/>
              </a:rPr>
              <a:t>FC8G </a:t>
            </a:r>
            <a:endParaRPr lang="en-US" altLang="zh-TW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1258888" y="458112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 flipH="1">
            <a:off x="428596" y="428625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 flipH="1">
            <a:off x="428596" y="492919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/>
        </p:nvSpPr>
        <p:spPr bwMode="auto">
          <a:xfrm flipH="1">
            <a:off x="428596" y="450057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矩形 104"/>
          <p:cNvSpPr/>
          <p:nvPr/>
        </p:nvSpPr>
        <p:spPr>
          <a:xfrm>
            <a:off x="251520" y="4429132"/>
            <a:ext cx="360040" cy="136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 flipH="1">
            <a:off x="428596" y="471488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矩形 106"/>
          <p:cNvSpPr/>
          <p:nvPr/>
        </p:nvSpPr>
        <p:spPr>
          <a:xfrm>
            <a:off x="251520" y="4643446"/>
            <a:ext cx="360040" cy="136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/>
          <p:cNvSpPr/>
          <p:nvPr/>
        </p:nvSpPr>
        <p:spPr>
          <a:xfrm>
            <a:off x="251520" y="4857760"/>
            <a:ext cx="360040" cy="15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57157" y="285728"/>
            <a:ext cx="69516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DS600-G20</a:t>
            </a:r>
            <a:r>
              <a:rPr lang="en-US" altLang="zh-CN" sz="3200" dirty="0"/>
              <a:t>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Modular architecture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7950" y="1036638"/>
            <a:ext cx="9132888" cy="5791200"/>
            <a:chOff x="68" y="653"/>
            <a:chExt cx="5753" cy="3648"/>
          </a:xfrm>
        </p:grpSpPr>
        <p:pic>
          <p:nvPicPr>
            <p:cNvPr id="4" name="Picture 4" descr="VR2K-FRU-EXP-VI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" y="653"/>
              <a:ext cx="5239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68" y="2341"/>
              <a:ext cx="63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Backplane</a:t>
              </a:r>
              <a:endParaRPr lang="en-US" altLang="zh-CN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6" name="Line 74"/>
            <p:cNvSpPr>
              <a:spLocks noChangeShapeType="1"/>
            </p:cNvSpPr>
            <p:nvPr/>
          </p:nvSpPr>
          <p:spPr bwMode="auto">
            <a:xfrm>
              <a:off x="340" y="2523"/>
              <a:ext cx="227" cy="6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975" y="2013"/>
              <a:ext cx="6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Chassis</a:t>
              </a: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8" name="Line 74"/>
            <p:cNvSpPr>
              <a:spLocks noChangeShapeType="1"/>
            </p:cNvSpPr>
            <p:nvPr/>
          </p:nvSpPr>
          <p:spPr bwMode="auto">
            <a:xfrm>
              <a:off x="1202" y="2160"/>
              <a:ext cx="181" cy="45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746" y="1690"/>
              <a:ext cx="7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 dirty="0" smtClean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Controller</a:t>
              </a: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10" name="Line 74"/>
            <p:cNvSpPr>
              <a:spLocks noChangeShapeType="1"/>
            </p:cNvSpPr>
            <p:nvPr/>
          </p:nvSpPr>
          <p:spPr bwMode="auto">
            <a:xfrm>
              <a:off x="2154" y="1888"/>
              <a:ext cx="227" cy="5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 flipH="1" flipV="1">
              <a:off x="3651" y="2976"/>
              <a:ext cx="91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2154" y="1888"/>
              <a:ext cx="862" cy="104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 flipH="1" flipV="1">
              <a:off x="2789" y="2251"/>
              <a:ext cx="953" cy="122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33" y="3441"/>
              <a:ext cx="10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Power supply </a:t>
              </a:r>
              <a:r>
                <a:rPr lang="en-US" altLang="zh-CN" sz="1400" b="1" dirty="0" smtClean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board</a:t>
              </a:r>
              <a:endParaRPr lang="en-US" altLang="zh-CN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15" name="Line 74"/>
            <p:cNvSpPr>
              <a:spLocks noChangeShapeType="1"/>
            </p:cNvSpPr>
            <p:nvPr/>
          </p:nvSpPr>
          <p:spPr bwMode="auto">
            <a:xfrm>
              <a:off x="3288" y="1344"/>
              <a:ext cx="227" cy="5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Line 74"/>
            <p:cNvSpPr>
              <a:spLocks noChangeShapeType="1"/>
            </p:cNvSpPr>
            <p:nvPr/>
          </p:nvSpPr>
          <p:spPr bwMode="auto">
            <a:xfrm>
              <a:off x="3288" y="1344"/>
              <a:ext cx="862" cy="104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925" y="1162"/>
              <a:ext cx="9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 dirty="0" smtClean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Controller Chassis</a:t>
              </a: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18" name="Line 74"/>
            <p:cNvSpPr>
              <a:spLocks noChangeShapeType="1"/>
            </p:cNvSpPr>
            <p:nvPr/>
          </p:nvSpPr>
          <p:spPr bwMode="auto">
            <a:xfrm>
              <a:off x="4195" y="1026"/>
              <a:ext cx="227" cy="5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Line 74"/>
            <p:cNvSpPr>
              <a:spLocks noChangeShapeType="1"/>
            </p:cNvSpPr>
            <p:nvPr/>
          </p:nvSpPr>
          <p:spPr bwMode="auto">
            <a:xfrm>
              <a:off x="4195" y="1026"/>
              <a:ext cx="590" cy="72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742" y="845"/>
              <a:ext cx="8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4D4D4D"/>
                  </a:solidFill>
                  <a:latin typeface="Calibri" pitchFamily="34" charset="0"/>
                  <a:ea typeface="標楷體" pitchFamily="65" charset="-120"/>
                </a:rPr>
                <a:t>FAN/BBU</a:t>
              </a: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  <p:sp>
          <p:nvSpPr>
            <p:cNvPr id="21" name="Line 74"/>
            <p:cNvSpPr>
              <a:spLocks noChangeShapeType="1"/>
            </p:cNvSpPr>
            <p:nvPr/>
          </p:nvSpPr>
          <p:spPr bwMode="auto">
            <a:xfrm flipH="1" flipV="1">
              <a:off x="5103" y="1071"/>
              <a:ext cx="272" cy="15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Line 74"/>
            <p:cNvSpPr>
              <a:spLocks noChangeShapeType="1"/>
            </p:cNvSpPr>
            <p:nvPr/>
          </p:nvSpPr>
          <p:spPr bwMode="auto">
            <a:xfrm flipH="1" flipV="1">
              <a:off x="4921" y="2069"/>
              <a:ext cx="454" cy="59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803" y="2641"/>
              <a:ext cx="10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 dirty="0">
                  <a:solidFill>
                    <a:srgbClr val="4D4D4D"/>
                  </a:solidFill>
                  <a:latin typeface="Calibri" pitchFamily="34" charset="0"/>
                </a:rPr>
                <a:t>N+1 </a:t>
              </a:r>
              <a:r>
                <a:rPr lang="en-US" altLang="zh-TW" sz="1400" b="1" dirty="0" smtClean="0">
                  <a:solidFill>
                    <a:srgbClr val="4D4D4D"/>
                  </a:solidFill>
                  <a:latin typeface="Calibri" pitchFamily="34" charset="0"/>
                </a:rPr>
                <a:t>Power Supply</a:t>
              </a:r>
              <a:endParaRPr lang="en-US" altLang="zh-TW" sz="1400" b="1" dirty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9" y="2395351"/>
            <a:ext cx="6909992" cy="282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596" y="285728"/>
            <a:ext cx="5843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DS600-G20</a:t>
            </a:r>
            <a:r>
              <a:rPr lang="en-US" altLang="zh-CN" sz="3200" dirty="0"/>
              <a:t>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Front view</a:t>
            </a:r>
          </a:p>
        </p:txBody>
      </p: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611560" y="1743083"/>
            <a:ext cx="6746876" cy="4133852"/>
            <a:chOff x="493" y="1162"/>
            <a:chExt cx="4250" cy="2604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058" y="1162"/>
              <a:ext cx="5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Power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423" y="1389"/>
              <a:ext cx="90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1500" b="1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Chassis state</a:t>
              </a:r>
              <a:endParaRPr lang="en-US" altLang="zh-TW" dirty="0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303" y="1661"/>
              <a:ext cx="90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RAID</a:t>
              </a:r>
              <a:r>
                <a:rPr lang="zh-CN" altLang="en-US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state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 flipV="1">
              <a:off x="4149" y="2795"/>
              <a:ext cx="545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 flipV="1">
              <a:off x="4285" y="2844"/>
              <a:ext cx="40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 flipV="1">
              <a:off x="4420" y="2897"/>
              <a:ext cx="273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122" y="3158"/>
              <a:ext cx="111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Controller state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423" y="3340"/>
              <a:ext cx="96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System state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555" y="3562"/>
              <a:ext cx="11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Heartbeat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state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93" y="1580"/>
              <a:ext cx="771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Intelligent</a:t>
              </a:r>
              <a:r>
                <a:rPr lang="en-US" altLang="zh-CN" sz="1400" b="1" dirty="0"/>
                <a:t> </a:t>
              </a: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switch</a:t>
              </a:r>
            </a:p>
            <a:p>
              <a:pPr>
                <a:spcBef>
                  <a:spcPct val="50000"/>
                </a:spcBef>
              </a:pPr>
              <a:endParaRPr lang="en-US" altLang="zh-TW" sz="14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534" y="1162"/>
              <a:ext cx="102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Disk power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1619" y="1424"/>
              <a:ext cx="71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isk state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562" y="2216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 flipV="1">
              <a:off x="4421" y="2897"/>
              <a:ext cx="0" cy="681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Line 47"/>
            <p:cNvSpPr>
              <a:spLocks noChangeShapeType="1"/>
            </p:cNvSpPr>
            <p:nvPr/>
          </p:nvSpPr>
          <p:spPr bwMode="auto">
            <a:xfrm>
              <a:off x="4285" y="2846"/>
              <a:ext cx="0" cy="5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flipH="1">
              <a:off x="847" y="1888"/>
              <a:ext cx="0" cy="59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562" y="1264"/>
              <a:ext cx="0" cy="95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>
              <a:off x="2335" y="2296"/>
              <a:ext cx="409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2335" y="1524"/>
              <a:ext cx="0" cy="77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>
              <a:off x="2199" y="1525"/>
              <a:ext cx="1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2373" y="1264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1210" y="3158"/>
              <a:ext cx="73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IPMI</a:t>
              </a:r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 flipH="1" flipV="1">
              <a:off x="847" y="2659"/>
              <a:ext cx="545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 flipH="1" flipV="1">
              <a:off x="847" y="2942"/>
              <a:ext cx="0" cy="27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711" y="3169"/>
              <a:ext cx="4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Mute</a:t>
              </a:r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 flipH="1" flipV="1">
              <a:off x="847" y="2795"/>
              <a:ext cx="545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1392" y="2659"/>
              <a:ext cx="0" cy="5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4149" y="2795"/>
              <a:ext cx="0" cy="40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 flipV="1">
              <a:off x="4149" y="2446"/>
              <a:ext cx="545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4285" y="2394"/>
              <a:ext cx="40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 flipV="1">
              <a:off x="4421" y="2342"/>
              <a:ext cx="273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 flipV="1">
              <a:off x="4421" y="1299"/>
              <a:ext cx="0" cy="104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>
              <a:off x="4285" y="1525"/>
              <a:ext cx="0" cy="86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4149" y="1797"/>
              <a:ext cx="0" cy="64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042988" y="1758950"/>
            <a:ext cx="8158094" cy="4181476"/>
            <a:chOff x="657" y="1108"/>
            <a:chExt cx="4945" cy="2634"/>
          </a:xfrm>
        </p:grpSpPr>
        <p:pic>
          <p:nvPicPr>
            <p:cNvPr id="3" name="Picture 2" descr="VessRAID 2840f-iD rear view 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" y="1762"/>
              <a:ext cx="3967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4"/>
            <p:cNvSpPr txBox="1">
              <a:spLocks noChangeArrowheads="1"/>
            </p:cNvSpPr>
            <p:nvPr/>
          </p:nvSpPr>
          <p:spPr bwMode="auto">
            <a:xfrm>
              <a:off x="1625" y="1505"/>
              <a:ext cx="114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Expend interface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3967" y="1279"/>
              <a:ext cx="127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ISCSI host port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3559" y="1108"/>
              <a:ext cx="99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UPS</a:t>
              </a:r>
              <a:r>
                <a:rPr lang="zh-CN" altLang="en-US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interface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1564" y="1108"/>
              <a:ext cx="181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Management </a:t>
              </a:r>
              <a:r>
                <a:rPr lang="en-US" altLang="zh-CN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of serial port</a:t>
              </a:r>
            </a:p>
            <a:p>
              <a:pPr>
                <a:spcBef>
                  <a:spcPct val="50000"/>
                </a:spcBef>
              </a:pP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655" y="1289"/>
              <a:ext cx="152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Management interface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3954" y="3331"/>
              <a:ext cx="137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3+1 </a:t>
              </a:r>
              <a:r>
                <a:rPr lang="en-US" altLang="zh-CN" sz="1500" b="1" dirty="0" err="1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PowerSupply</a:t>
              </a: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en-US" altLang="zh-CN" sz="1500" b="1" dirty="0" err="1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Optinal</a:t>
              </a:r>
              <a:r>
                <a:rPr lang="zh-CN" altLang="en-US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702" y="3320"/>
              <a:ext cx="100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Power Supply</a:t>
              </a:r>
            </a:p>
            <a:p>
              <a:pPr>
                <a:spcBef>
                  <a:spcPct val="50000"/>
                </a:spcBef>
              </a:pP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 flipH="1">
              <a:off x="1110" y="2832"/>
              <a:ext cx="0" cy="49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oval" w="med" len="med"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4512" y="1516"/>
              <a:ext cx="109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500" b="1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FC </a:t>
              </a: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host port</a:t>
              </a:r>
            </a:p>
            <a:p>
              <a:pPr>
                <a:spcBef>
                  <a:spcPct val="50000"/>
                </a:spcBef>
              </a:pP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flipH="1">
              <a:off x="4330" y="1607"/>
              <a:ext cx="0" cy="49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>
              <a:off x="4330" y="1607"/>
              <a:ext cx="227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Line 66"/>
            <p:cNvSpPr>
              <a:spLocks noChangeShapeType="1"/>
            </p:cNvSpPr>
            <p:nvPr/>
          </p:nvSpPr>
          <p:spPr bwMode="auto">
            <a:xfrm>
              <a:off x="3831" y="1380"/>
              <a:ext cx="0" cy="72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3831" y="1380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 flipH="1">
              <a:off x="3468" y="1199"/>
              <a:ext cx="0" cy="90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 flipH="1">
              <a:off x="3468" y="1199"/>
              <a:ext cx="1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>
              <a:off x="3332" y="1199"/>
              <a:ext cx="0" cy="90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Line 71"/>
            <p:cNvSpPr>
              <a:spLocks noChangeShapeType="1"/>
            </p:cNvSpPr>
            <p:nvPr/>
          </p:nvSpPr>
          <p:spPr bwMode="auto">
            <a:xfrm>
              <a:off x="2969" y="1380"/>
              <a:ext cx="227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 flipH="1">
              <a:off x="3151" y="1199"/>
              <a:ext cx="181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 flipH="1">
              <a:off x="3196" y="1380"/>
              <a:ext cx="0" cy="72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Line 74"/>
            <p:cNvSpPr>
              <a:spLocks noChangeShapeType="1"/>
            </p:cNvSpPr>
            <p:nvPr/>
          </p:nvSpPr>
          <p:spPr bwMode="auto">
            <a:xfrm>
              <a:off x="2969" y="1607"/>
              <a:ext cx="0" cy="49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>
              <a:off x="2652" y="1607"/>
              <a:ext cx="31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Line 76"/>
            <p:cNvSpPr>
              <a:spLocks noChangeShapeType="1"/>
            </p:cNvSpPr>
            <p:nvPr/>
          </p:nvSpPr>
          <p:spPr bwMode="auto">
            <a:xfrm flipH="1" flipV="1">
              <a:off x="4376" y="2832"/>
              <a:ext cx="0" cy="5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2380" y="3376"/>
              <a:ext cx="72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FAN/BBU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Line 76"/>
            <p:cNvSpPr>
              <a:spLocks noChangeShapeType="1"/>
            </p:cNvSpPr>
            <p:nvPr/>
          </p:nvSpPr>
          <p:spPr bwMode="auto">
            <a:xfrm flipH="1" flipV="1">
              <a:off x="3287" y="3058"/>
              <a:ext cx="0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2229" y="3285"/>
              <a:ext cx="105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Line 76"/>
            <p:cNvSpPr>
              <a:spLocks noChangeShapeType="1"/>
            </p:cNvSpPr>
            <p:nvPr/>
          </p:nvSpPr>
          <p:spPr bwMode="auto">
            <a:xfrm flipH="1" flipV="1">
              <a:off x="2229" y="3058"/>
              <a:ext cx="0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>
              <a:off x="2743" y="3285"/>
              <a:ext cx="0" cy="1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>
              <a:off x="1064" y="1426"/>
              <a:ext cx="0" cy="861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oval" w="med" len="med"/>
            </a:ln>
          </p:spPr>
          <p:txBody>
            <a:bodyPr anchor="ctr">
              <a:spAutoFit/>
            </a:bodyPr>
            <a:lstStyle/>
            <a:p>
              <a:endParaRPr lang="zh-TW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657" y="1279"/>
              <a:ext cx="81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 b="1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Controller 1</a:t>
              </a:r>
              <a:endParaRPr lang="en-US" altLang="zh-TW" sz="15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07504" y="260648"/>
            <a:ext cx="5843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DS600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-G20 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Rear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40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Office 佈景主題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Office 佈景主題">
    <a:majorFont>
      <a:latin typeface="Calibri"/>
      <a:ea typeface="新細明體"/>
      <a:cs typeface=""/>
    </a:majorFont>
    <a:minorFont>
      <a:latin typeface="Calibri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3_Office 佈景主題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Office 佈景主題">
    <a:majorFont>
      <a:latin typeface="Calibri"/>
      <a:ea typeface="新細明體"/>
      <a:cs typeface=""/>
    </a:majorFont>
    <a:minorFont>
      <a:latin typeface="Calibri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A000120150209A01PPBG</Template>
  <TotalTime>4477</TotalTime>
  <Words>1377</Words>
  <Application>Microsoft Macintosh PowerPoint</Application>
  <PresentationFormat>全屏显示(4:3)</PresentationFormat>
  <Paragraphs>365</Paragraphs>
  <Slides>25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演示文稿2</vt:lpstr>
      <vt:lpstr>圖表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Intelligent Power Management MAID 2.0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J</cp:lastModifiedBy>
  <cp:revision>224</cp:revision>
  <dcterms:created xsi:type="dcterms:W3CDTF">2011-03-28T03:13:39Z</dcterms:created>
  <dcterms:modified xsi:type="dcterms:W3CDTF">2015-11-11T09:11:00Z</dcterms:modified>
</cp:coreProperties>
</file>